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87" r:id="rId5"/>
    <p:sldId id="258" r:id="rId6"/>
    <p:sldId id="272" r:id="rId7"/>
    <p:sldId id="274" r:id="rId8"/>
    <p:sldId id="275" r:id="rId9"/>
    <p:sldId id="262" r:id="rId10"/>
    <p:sldId id="265" r:id="rId11"/>
    <p:sldId id="299" r:id="rId12"/>
    <p:sldId id="263" r:id="rId13"/>
    <p:sldId id="276" r:id="rId14"/>
    <p:sldId id="264" r:id="rId15"/>
    <p:sldId id="277" r:id="rId16"/>
    <p:sldId id="280" r:id="rId17"/>
    <p:sldId id="278" r:id="rId18"/>
    <p:sldId id="279" r:id="rId19"/>
    <p:sldId id="290" r:id="rId20"/>
    <p:sldId id="259" r:id="rId21"/>
    <p:sldId id="284" r:id="rId22"/>
    <p:sldId id="295" r:id="rId23"/>
    <p:sldId id="293" r:id="rId24"/>
    <p:sldId id="291" r:id="rId25"/>
    <p:sldId id="292" r:id="rId26"/>
    <p:sldId id="294" r:id="rId27"/>
    <p:sldId id="260" r:id="rId28"/>
    <p:sldId id="267" r:id="rId29"/>
    <p:sldId id="268" r:id="rId30"/>
    <p:sldId id="281" r:id="rId31"/>
    <p:sldId id="282" r:id="rId32"/>
    <p:sldId id="283" r:id="rId33"/>
    <p:sldId id="269" r:id="rId34"/>
    <p:sldId id="288" r:id="rId35"/>
    <p:sldId id="300" r:id="rId36"/>
    <p:sldId id="298" r:id="rId37"/>
    <p:sldId id="271" r:id="rId38"/>
    <p:sldId id="296" r:id="rId39"/>
    <p:sldId id="286" r:id="rId40"/>
    <p:sldId id="297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714"/>
  </p:normalViewPr>
  <p:slideViewPr>
    <p:cSldViewPr snapToGrid="0" snapToObjects="1">
      <p:cViewPr varScale="1">
        <p:scale>
          <a:sx n="112" d="100"/>
          <a:sy n="112" d="100"/>
        </p:scale>
        <p:origin x="5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0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47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0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83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55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808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3749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310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9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869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93C6B-4112-FD4F-A1C4-8B47260EE5B8}" type="datetimeFigureOut">
              <a:rPr lang="en-US" smtClean="0"/>
              <a:t>12/16/17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09514-17DD-2B4E-BBD2-A6052D175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18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hyperlink" Target="https://scholar.google.com/citations?user=t7p8nOQAAAAJ&amp;hl=en&amp;oi=sra" TargetMode="External"/><Relationship Id="rId6" Type="http://schemas.openxmlformats.org/officeDocument/2006/relationships/hyperlink" Target="https://scholar.google.com/citations?user=Zf53hpMAAAAJ&amp;hl=en&amp;oi=sra" TargetMode="External"/><Relationship Id="rId7" Type="http://schemas.openxmlformats.org/officeDocument/2006/relationships/hyperlink" Target="https://scholar.google.com/citations?user=uiTAQLEAAAAJ&amp;hl=en&amp;oi=sra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基于内容的图像检索综述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2017-12-18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5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BOW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447" y="1916309"/>
            <a:ext cx="8029105" cy="4077774"/>
          </a:xfrm>
        </p:spPr>
      </p:pic>
    </p:spTree>
    <p:extLst>
      <p:ext uri="{BB962C8B-B14F-4D97-AF65-F5344CB8AC3E}">
        <p14:creationId xmlns:p14="http://schemas.microsoft.com/office/powerpoint/2010/main" val="94800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BOW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594610"/>
            <a:ext cx="3783982" cy="25534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856" y="2651760"/>
            <a:ext cx="3675484" cy="25534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340" y="2651760"/>
            <a:ext cx="3909060" cy="258659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65184" y="2137410"/>
            <a:ext cx="74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Count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31156" y="2137410"/>
            <a:ext cx="73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Mean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349740" y="2137410"/>
            <a:ext cx="100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Variance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VLAD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 smtClean="0">
                <a:latin typeface="DengXian" charset="-122"/>
                <a:ea typeface="DengXian" charset="-122"/>
                <a:cs typeface="DengXian" charset="-122"/>
              </a:rPr>
              <a:t>Jégou</a:t>
            </a:r>
            <a:r>
              <a:rPr lang="en-US" altLang="zh-CN" sz="2000" dirty="0" smtClean="0">
                <a:latin typeface="DengXian" charset="-122"/>
                <a:ea typeface="DengXian" charset="-122"/>
                <a:cs typeface="DengXian" charset="-122"/>
              </a:rPr>
              <a:t>,</a:t>
            </a:r>
            <a:r>
              <a:rPr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sz="2000" dirty="0" smtClean="0">
                <a:latin typeface="DengXian" charset="-122"/>
                <a:ea typeface="DengXian" charset="-122"/>
                <a:cs typeface="DengXian" charset="-122"/>
              </a:rPr>
              <a:t>Aggregating local descriptors into a compact image </a:t>
            </a:r>
            <a:r>
              <a:rPr lang="en-US" sz="2000" dirty="0" smtClean="0">
                <a:latin typeface="DengXian" charset="-122"/>
                <a:ea typeface="DengXian" charset="-122"/>
                <a:cs typeface="DengXian" charset="-122"/>
              </a:rPr>
              <a:t>representation</a:t>
            </a:r>
            <a:r>
              <a:rPr lang="zh-CN" altLang="en-US" sz="2000" dirty="0" smtClean="0">
                <a:latin typeface="DengXian" charset="-122"/>
                <a:ea typeface="DengXian" charset="-122"/>
                <a:cs typeface="DengXian" charset="-122"/>
              </a:rPr>
              <a:t>，</a:t>
            </a:r>
            <a:r>
              <a:rPr lang="en-US" altLang="zh-CN" sz="2000" dirty="0" smtClean="0">
                <a:latin typeface="DengXian" charset="-122"/>
                <a:ea typeface="DengXian" charset="-122"/>
                <a:cs typeface="DengXian" charset="-122"/>
              </a:rPr>
              <a:t>2011</a:t>
            </a:r>
            <a:endParaRPr lang="en-US" sz="2000" dirty="0"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51" y="2277110"/>
            <a:ext cx="6799637" cy="40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VLAD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836" y="1690688"/>
            <a:ext cx="8724650" cy="4885373"/>
          </a:xfrm>
        </p:spPr>
      </p:pic>
    </p:spTree>
    <p:extLst>
      <p:ext uri="{BB962C8B-B14F-4D97-AF65-F5344CB8AC3E}">
        <p14:creationId xmlns:p14="http://schemas.microsoft.com/office/powerpoint/2010/main" val="489661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Fisher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Vector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085050"/>
            <a:ext cx="7170420" cy="230095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" y="4586094"/>
            <a:ext cx="6751320" cy="67424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38200" y="1708190"/>
            <a:ext cx="9174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DengXian" charset="-122"/>
                <a:ea typeface="DengXian" charset="-122"/>
                <a:cs typeface="DengXian" charset="-122"/>
              </a:rPr>
              <a:t>Jégou</a:t>
            </a:r>
            <a:r>
              <a:rPr lang="en-US" altLang="zh-CN" dirty="0">
                <a:latin typeface="DengXian" charset="-122"/>
                <a:cs typeface="DengXian" charset="-122"/>
              </a:rPr>
              <a:t>,</a:t>
            </a:r>
            <a:r>
              <a:rPr lang="zh-CN" altLang="en-US" dirty="0">
                <a:latin typeface="DengXian" charset="-122"/>
                <a:cs typeface="DengXian" charset="-122"/>
              </a:rPr>
              <a:t>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Aggregating local descriptors into a compact image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representation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，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2011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，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TPAMI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879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Fisher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Vector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1700"/>
            <a:ext cx="7593330" cy="419941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1708190"/>
            <a:ext cx="899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DengXian" charset="-122"/>
                <a:ea typeface="DengXian" charset="-122"/>
                <a:cs typeface="DengXian" charset="-122"/>
              </a:rPr>
              <a:t>Jégou</a:t>
            </a:r>
            <a:r>
              <a:rPr lang="en-US" altLang="zh-CN" dirty="0">
                <a:latin typeface="DengXian" charset="-122"/>
                <a:cs typeface="DengXian" charset="-122"/>
              </a:rPr>
              <a:t>,</a:t>
            </a:r>
            <a:r>
              <a:rPr lang="zh-CN" altLang="en-US" dirty="0">
                <a:latin typeface="DengXian" charset="-122"/>
                <a:cs typeface="DengXian" charset="-122"/>
              </a:rPr>
              <a:t>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Aggregating local descriptors into a compact image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representation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，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TPAMI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4861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Fisher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Vector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76794"/>
            <a:ext cx="7341870" cy="32727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1708190"/>
            <a:ext cx="9597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DengXian" charset="-122"/>
                <a:ea typeface="DengXian" charset="-122"/>
                <a:cs typeface="DengXian" charset="-122"/>
              </a:rPr>
              <a:t>Jégou</a:t>
            </a:r>
            <a:r>
              <a:rPr lang="en-US" altLang="zh-CN" dirty="0">
                <a:latin typeface="DengXian" charset="-122"/>
                <a:cs typeface="DengXian" charset="-122"/>
              </a:rPr>
              <a:t>,</a:t>
            </a:r>
            <a:r>
              <a:rPr lang="zh-CN" altLang="en-US" dirty="0">
                <a:latin typeface="DengXian" charset="-122"/>
                <a:cs typeface="DengXian" charset="-122"/>
              </a:rPr>
              <a:t>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Aggregating local descriptors into a compact image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representation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，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2011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TPAMI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189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Fisher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Vector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965008"/>
            <a:ext cx="7782560" cy="30655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80" y="5069728"/>
            <a:ext cx="6203950" cy="17857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708190"/>
            <a:ext cx="9700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DengXian" charset="-122"/>
                <a:ea typeface="DengXian" charset="-122"/>
                <a:cs typeface="DengXian" charset="-122"/>
              </a:rPr>
              <a:t>Jégou</a:t>
            </a:r>
            <a:r>
              <a:rPr lang="en-US" altLang="zh-CN" dirty="0">
                <a:latin typeface="DengXian" charset="-122"/>
                <a:cs typeface="DengXian" charset="-122"/>
              </a:rPr>
              <a:t>,</a:t>
            </a:r>
            <a:r>
              <a:rPr lang="zh-CN" altLang="en-US" dirty="0">
                <a:latin typeface="DengXian" charset="-122"/>
                <a:cs typeface="DengXian" charset="-122"/>
              </a:rPr>
              <a:t>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Aggregating local descriptors into a compact image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representation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，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2011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TPAMI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19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Fisher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Vector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82" y="2537460"/>
            <a:ext cx="8549635" cy="251459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38200" y="1708190"/>
            <a:ext cx="96888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DengXian" charset="-122"/>
                <a:ea typeface="DengXian" charset="-122"/>
                <a:cs typeface="DengXian" charset="-122"/>
              </a:rPr>
              <a:t>Jégou</a:t>
            </a:r>
            <a:r>
              <a:rPr lang="en-US" altLang="zh-CN" dirty="0">
                <a:latin typeface="DengXian" charset="-122"/>
                <a:cs typeface="DengXian" charset="-122"/>
              </a:rPr>
              <a:t>,</a:t>
            </a:r>
            <a:r>
              <a:rPr lang="zh-CN" altLang="en-US" dirty="0">
                <a:latin typeface="DengXian" charset="-122"/>
                <a:cs typeface="DengXian" charset="-122"/>
              </a:rPr>
              <a:t>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Aggregating local descriptors into a compact image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representation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，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2011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TPAMI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036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基于</a:t>
            </a:r>
            <a:r>
              <a:rPr lang="en-US" altLang="zh-CN" dirty="0" smtClean="0">
                <a:latin typeface="+mj-ea"/>
                <a:cs typeface="DengXian" charset="-122"/>
              </a:rPr>
              <a:t>CNN</a:t>
            </a:r>
            <a:r>
              <a:rPr lang="zh-CN" altLang="en-US" dirty="0" smtClean="0">
                <a:latin typeface="+mj-ea"/>
                <a:cs typeface="DengXian" charset="-122"/>
              </a:rPr>
              <a:t>的特征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608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2400" dirty="0" err="1" smtClean="0">
                <a:latin typeface="+mj-ea"/>
                <a:ea typeface="+mj-ea"/>
              </a:rPr>
              <a:t>Hybird</a:t>
            </a:r>
            <a:r>
              <a:rPr lang="zh-CN" altLang="en-US" sz="2400" dirty="0" smtClean="0">
                <a:latin typeface="+mj-ea"/>
                <a:ea typeface="+mj-ea"/>
              </a:rPr>
              <a:t> </a:t>
            </a:r>
            <a:r>
              <a:rPr lang="en-US" altLang="zh-CN" sz="2400" dirty="0" smtClean="0">
                <a:latin typeface="+mj-ea"/>
                <a:ea typeface="+mj-ea"/>
              </a:rPr>
              <a:t>Method</a:t>
            </a:r>
          </a:p>
          <a:p>
            <a:pPr lvl="1"/>
            <a:r>
              <a:rPr lang="en-US" altLang="zh-CN" sz="1700" dirty="0">
                <a:latin typeface="+mj-ea"/>
                <a:ea typeface="+mj-ea"/>
              </a:rPr>
              <a:t>A. Sharif </a:t>
            </a:r>
            <a:r>
              <a:rPr lang="en-US" altLang="zh-CN" sz="1700" dirty="0" err="1">
                <a:latin typeface="+mj-ea"/>
                <a:ea typeface="+mj-ea"/>
              </a:rPr>
              <a:t>Razavian</a:t>
            </a:r>
            <a:r>
              <a:rPr lang="en-US" altLang="zh-CN" sz="1700" dirty="0">
                <a:latin typeface="+mj-ea"/>
                <a:ea typeface="+mj-ea"/>
              </a:rPr>
              <a:t>, H. </a:t>
            </a:r>
            <a:r>
              <a:rPr lang="en-US" altLang="zh-CN" sz="1700" dirty="0" err="1">
                <a:latin typeface="+mj-ea"/>
                <a:ea typeface="+mj-ea"/>
              </a:rPr>
              <a:t>Azizpour</a:t>
            </a:r>
            <a:r>
              <a:rPr lang="en-US" altLang="zh-CN" sz="1700" dirty="0">
                <a:latin typeface="+mj-ea"/>
                <a:ea typeface="+mj-ea"/>
              </a:rPr>
              <a:t>, J. Sullivan, and S. </a:t>
            </a:r>
            <a:r>
              <a:rPr lang="en-US" altLang="zh-CN" sz="1700" dirty="0" err="1">
                <a:latin typeface="+mj-ea"/>
                <a:ea typeface="+mj-ea"/>
              </a:rPr>
              <a:t>Carlsson</a:t>
            </a:r>
            <a:r>
              <a:rPr lang="en-US" altLang="zh-CN" sz="1700" dirty="0">
                <a:latin typeface="+mj-ea"/>
                <a:ea typeface="+mj-ea"/>
              </a:rPr>
              <a:t>, “</a:t>
            </a:r>
            <a:r>
              <a:rPr lang="en-US" altLang="zh-CN" sz="1700" dirty="0" err="1" smtClean="0">
                <a:latin typeface="+mj-ea"/>
                <a:ea typeface="+mj-ea"/>
              </a:rPr>
              <a:t>Cnn</a:t>
            </a:r>
            <a:r>
              <a:rPr lang="zh-CN" altLang="en-US" sz="1700" dirty="0" smtClean="0">
                <a:latin typeface="+mj-ea"/>
                <a:ea typeface="+mj-ea"/>
              </a:rPr>
              <a:t> </a:t>
            </a:r>
            <a:r>
              <a:rPr lang="en-US" altLang="zh-CN" sz="1700" dirty="0" smtClean="0">
                <a:latin typeface="+mj-ea"/>
                <a:ea typeface="+mj-ea"/>
              </a:rPr>
              <a:t>features </a:t>
            </a:r>
            <a:r>
              <a:rPr lang="en-US" altLang="zh-CN" sz="1700" dirty="0">
                <a:latin typeface="+mj-ea"/>
                <a:ea typeface="+mj-ea"/>
              </a:rPr>
              <a:t>off-the-shelf: an astounding baseline for </a:t>
            </a:r>
            <a:r>
              <a:rPr lang="en-US" altLang="zh-CN" sz="1700" dirty="0" smtClean="0">
                <a:latin typeface="+mj-ea"/>
                <a:ea typeface="+mj-ea"/>
              </a:rPr>
              <a:t>recognition</a:t>
            </a:r>
          </a:p>
          <a:p>
            <a:pPr lvl="1"/>
            <a:r>
              <a:rPr lang="en-US" altLang="zh-CN" sz="1700" dirty="0">
                <a:latin typeface="+mj-ea"/>
                <a:ea typeface="+mj-ea"/>
              </a:rPr>
              <a:t>Y. Gong, L. Wang, R. </a:t>
            </a:r>
            <a:r>
              <a:rPr lang="en-US" altLang="zh-CN" sz="1700" dirty="0" err="1">
                <a:latin typeface="+mj-ea"/>
                <a:ea typeface="+mj-ea"/>
              </a:rPr>
              <a:t>Guo</a:t>
            </a:r>
            <a:r>
              <a:rPr lang="en-US" altLang="zh-CN" sz="1700" dirty="0">
                <a:latin typeface="+mj-ea"/>
                <a:ea typeface="+mj-ea"/>
              </a:rPr>
              <a:t>, and S. </a:t>
            </a:r>
            <a:r>
              <a:rPr lang="en-US" altLang="zh-CN" sz="1700" dirty="0" err="1">
                <a:latin typeface="+mj-ea"/>
                <a:ea typeface="+mj-ea"/>
              </a:rPr>
              <a:t>Lazebnik</a:t>
            </a:r>
            <a:r>
              <a:rPr lang="en-US" altLang="zh-CN" sz="1700" dirty="0">
                <a:latin typeface="+mj-ea"/>
                <a:ea typeface="+mj-ea"/>
              </a:rPr>
              <a:t>, “Multi-scale </a:t>
            </a:r>
            <a:r>
              <a:rPr lang="en-US" altLang="zh-CN" sz="1700" dirty="0" err="1" smtClean="0">
                <a:latin typeface="+mj-ea"/>
                <a:ea typeface="+mj-ea"/>
              </a:rPr>
              <a:t>orderless</a:t>
            </a:r>
            <a:r>
              <a:rPr lang="zh-CN" altLang="en-US" sz="1700" dirty="0" smtClean="0">
                <a:latin typeface="+mj-ea"/>
                <a:ea typeface="+mj-ea"/>
              </a:rPr>
              <a:t> </a:t>
            </a:r>
            <a:r>
              <a:rPr lang="en-US" altLang="zh-CN" sz="1700" dirty="0" smtClean="0">
                <a:latin typeface="+mj-ea"/>
                <a:ea typeface="+mj-ea"/>
              </a:rPr>
              <a:t>pooling </a:t>
            </a:r>
            <a:r>
              <a:rPr lang="en-US" altLang="zh-CN" sz="1700" dirty="0">
                <a:latin typeface="+mj-ea"/>
                <a:ea typeface="+mj-ea"/>
              </a:rPr>
              <a:t>of deep convolutional activation features,”</a:t>
            </a:r>
            <a:endParaRPr lang="en-US" altLang="zh-CN" sz="1700" dirty="0" smtClean="0">
              <a:latin typeface="+mj-ea"/>
              <a:ea typeface="+mj-ea"/>
            </a:endParaRPr>
          </a:p>
          <a:p>
            <a:r>
              <a:rPr lang="en-US" altLang="zh-CN" sz="2400" dirty="0" smtClean="0">
                <a:latin typeface="+mj-ea"/>
                <a:ea typeface="+mj-ea"/>
              </a:rPr>
              <a:t>Using</a:t>
            </a:r>
            <a:r>
              <a:rPr lang="zh-CN" altLang="en-US" sz="2400" dirty="0" smtClean="0">
                <a:latin typeface="+mj-ea"/>
                <a:ea typeface="+mj-ea"/>
              </a:rPr>
              <a:t> </a:t>
            </a:r>
            <a:r>
              <a:rPr lang="en-US" altLang="zh-CN" sz="2400" dirty="0" smtClean="0">
                <a:latin typeface="+mj-ea"/>
                <a:ea typeface="+mj-ea"/>
              </a:rPr>
              <a:t>pre-trained</a:t>
            </a:r>
            <a:r>
              <a:rPr lang="zh-CN" altLang="en-US" sz="2400" dirty="0" smtClean="0">
                <a:latin typeface="+mj-ea"/>
                <a:ea typeface="+mj-ea"/>
              </a:rPr>
              <a:t> </a:t>
            </a:r>
            <a:r>
              <a:rPr lang="en-US" altLang="zh-CN" sz="2400" dirty="0" smtClean="0">
                <a:latin typeface="+mj-ea"/>
                <a:ea typeface="+mj-ea"/>
              </a:rPr>
              <a:t>CNN</a:t>
            </a:r>
          </a:p>
          <a:p>
            <a:pPr lvl="1"/>
            <a:r>
              <a:rPr lang="en-US" altLang="zh-CN" sz="1700" dirty="0">
                <a:latin typeface="+mj-ea"/>
                <a:ea typeface="+mj-ea"/>
              </a:rPr>
              <a:t>J. Ng, F. Yang, and L. Davis, “Exploiting local features from </a:t>
            </a:r>
            <a:r>
              <a:rPr lang="en-US" altLang="zh-CN" sz="1700" dirty="0" smtClean="0">
                <a:latin typeface="+mj-ea"/>
                <a:ea typeface="+mj-ea"/>
              </a:rPr>
              <a:t>deep</a:t>
            </a:r>
            <a:r>
              <a:rPr lang="zh-CN" altLang="en-US" sz="1700" dirty="0" smtClean="0">
                <a:latin typeface="+mj-ea"/>
                <a:ea typeface="+mj-ea"/>
              </a:rPr>
              <a:t> </a:t>
            </a:r>
            <a:r>
              <a:rPr lang="en-US" altLang="zh-CN" sz="1700" dirty="0" smtClean="0">
                <a:latin typeface="+mj-ea"/>
                <a:ea typeface="+mj-ea"/>
              </a:rPr>
              <a:t>networks </a:t>
            </a:r>
            <a:r>
              <a:rPr lang="en-US" altLang="zh-CN" sz="1700" dirty="0">
                <a:latin typeface="+mj-ea"/>
                <a:ea typeface="+mj-ea"/>
              </a:rPr>
              <a:t>for image retrieval</a:t>
            </a:r>
            <a:r>
              <a:rPr lang="en-US" altLang="zh-CN" sz="1700" dirty="0" smtClean="0">
                <a:latin typeface="+mj-ea"/>
                <a:ea typeface="+mj-ea"/>
              </a:rPr>
              <a:t>,”</a:t>
            </a:r>
          </a:p>
          <a:p>
            <a:pPr lvl="1"/>
            <a:r>
              <a:rPr lang="en-US" altLang="zh-CN" sz="1700" dirty="0">
                <a:latin typeface="+mj-ea"/>
                <a:ea typeface="+mj-ea"/>
              </a:rPr>
              <a:t>G. </a:t>
            </a:r>
            <a:r>
              <a:rPr lang="en-US" altLang="zh-CN" sz="1700" dirty="0" err="1">
                <a:latin typeface="+mj-ea"/>
                <a:ea typeface="+mj-ea"/>
              </a:rPr>
              <a:t>Tolias</a:t>
            </a:r>
            <a:r>
              <a:rPr lang="en-US" altLang="zh-CN" sz="1700" dirty="0">
                <a:latin typeface="+mj-ea"/>
                <a:ea typeface="+mj-ea"/>
              </a:rPr>
              <a:t>, R. </a:t>
            </a:r>
            <a:r>
              <a:rPr lang="en-US" altLang="zh-CN" sz="1700" dirty="0" err="1">
                <a:latin typeface="+mj-ea"/>
                <a:ea typeface="+mj-ea"/>
              </a:rPr>
              <a:t>Sicre</a:t>
            </a:r>
            <a:r>
              <a:rPr lang="en-US" altLang="zh-CN" sz="1700" dirty="0">
                <a:latin typeface="+mj-ea"/>
                <a:ea typeface="+mj-ea"/>
              </a:rPr>
              <a:t>, and H. </a:t>
            </a:r>
            <a:r>
              <a:rPr lang="en-US" altLang="zh-CN" sz="1700" dirty="0" err="1">
                <a:latin typeface="+mj-ea"/>
                <a:ea typeface="+mj-ea"/>
              </a:rPr>
              <a:t>JŽgou</a:t>
            </a:r>
            <a:r>
              <a:rPr lang="en-US" altLang="zh-CN" sz="1700" dirty="0">
                <a:latin typeface="+mj-ea"/>
                <a:ea typeface="+mj-ea"/>
              </a:rPr>
              <a:t>, “Particular object retrieval </a:t>
            </a:r>
            <a:r>
              <a:rPr lang="en-US" altLang="zh-CN" sz="1700" dirty="0" smtClean="0">
                <a:latin typeface="+mj-ea"/>
                <a:ea typeface="+mj-ea"/>
              </a:rPr>
              <a:t>with</a:t>
            </a:r>
            <a:r>
              <a:rPr lang="zh-CN" altLang="en-US" sz="1700" dirty="0" smtClean="0">
                <a:latin typeface="+mj-ea"/>
                <a:ea typeface="+mj-ea"/>
              </a:rPr>
              <a:t> </a:t>
            </a:r>
            <a:r>
              <a:rPr lang="en-US" altLang="zh-CN" sz="1700" dirty="0" smtClean="0">
                <a:latin typeface="+mj-ea"/>
                <a:ea typeface="+mj-ea"/>
              </a:rPr>
              <a:t>integral </a:t>
            </a:r>
            <a:r>
              <a:rPr lang="en-US" altLang="zh-CN" sz="1700" dirty="0">
                <a:latin typeface="+mj-ea"/>
                <a:ea typeface="+mj-ea"/>
              </a:rPr>
              <a:t>max-pooling of </a:t>
            </a:r>
            <a:r>
              <a:rPr lang="en-US" altLang="zh-CN" sz="1700" dirty="0" err="1">
                <a:latin typeface="+mj-ea"/>
                <a:ea typeface="+mj-ea"/>
              </a:rPr>
              <a:t>cnn</a:t>
            </a:r>
            <a:r>
              <a:rPr lang="en-US" altLang="zh-CN" sz="1700" dirty="0">
                <a:latin typeface="+mj-ea"/>
                <a:ea typeface="+mj-ea"/>
              </a:rPr>
              <a:t> activations,”</a:t>
            </a:r>
            <a:endParaRPr lang="en-US" altLang="zh-CN" sz="1700" dirty="0" smtClean="0">
              <a:latin typeface="+mj-ea"/>
              <a:ea typeface="+mj-ea"/>
            </a:endParaRPr>
          </a:p>
          <a:p>
            <a:r>
              <a:rPr lang="en-US" altLang="zh-CN" sz="2400" dirty="0" smtClean="0">
                <a:latin typeface="+mj-ea"/>
                <a:ea typeface="+mj-ea"/>
              </a:rPr>
              <a:t>Using</a:t>
            </a:r>
            <a:r>
              <a:rPr lang="zh-CN" altLang="en-US" sz="2400" dirty="0" smtClean="0">
                <a:latin typeface="+mj-ea"/>
                <a:ea typeface="+mj-ea"/>
              </a:rPr>
              <a:t> </a:t>
            </a:r>
            <a:r>
              <a:rPr lang="en-US" altLang="zh-CN" sz="2400" dirty="0" smtClean="0">
                <a:latin typeface="+mj-ea"/>
                <a:ea typeface="+mj-ea"/>
              </a:rPr>
              <a:t>fine-tuned</a:t>
            </a:r>
            <a:r>
              <a:rPr lang="zh-CN" altLang="en-US" sz="2400" dirty="0" smtClean="0">
                <a:latin typeface="+mj-ea"/>
                <a:ea typeface="+mj-ea"/>
              </a:rPr>
              <a:t> </a:t>
            </a:r>
            <a:r>
              <a:rPr lang="en-US" altLang="zh-CN" sz="2400" dirty="0" smtClean="0">
                <a:latin typeface="+mj-ea"/>
                <a:ea typeface="+mj-ea"/>
              </a:rPr>
              <a:t>CNN</a:t>
            </a:r>
          </a:p>
          <a:p>
            <a:pPr lvl="1"/>
            <a:r>
              <a:rPr lang="en-US" altLang="zh-CN" sz="1700" dirty="0">
                <a:latin typeface="+mj-ea"/>
                <a:ea typeface="+mj-ea"/>
              </a:rPr>
              <a:t>A. </a:t>
            </a:r>
            <a:r>
              <a:rPr lang="en-US" altLang="zh-CN" sz="1700" dirty="0" err="1">
                <a:latin typeface="+mj-ea"/>
                <a:ea typeface="+mj-ea"/>
              </a:rPr>
              <a:t>Babenko</a:t>
            </a:r>
            <a:r>
              <a:rPr lang="en-US" altLang="zh-CN" sz="1700" dirty="0">
                <a:latin typeface="+mj-ea"/>
                <a:ea typeface="+mj-ea"/>
              </a:rPr>
              <a:t>, A. </a:t>
            </a:r>
            <a:r>
              <a:rPr lang="en-US" altLang="zh-CN" sz="1700" dirty="0" err="1">
                <a:latin typeface="+mj-ea"/>
                <a:ea typeface="+mj-ea"/>
              </a:rPr>
              <a:t>Slesarev</a:t>
            </a:r>
            <a:r>
              <a:rPr lang="en-US" altLang="zh-CN" sz="1700" dirty="0">
                <a:latin typeface="+mj-ea"/>
                <a:ea typeface="+mj-ea"/>
              </a:rPr>
              <a:t>, A. </a:t>
            </a:r>
            <a:r>
              <a:rPr lang="en-US" altLang="zh-CN" sz="1700" dirty="0" err="1">
                <a:latin typeface="+mj-ea"/>
                <a:ea typeface="+mj-ea"/>
              </a:rPr>
              <a:t>Chigorin</a:t>
            </a:r>
            <a:r>
              <a:rPr lang="en-US" altLang="zh-CN" sz="1700" dirty="0">
                <a:latin typeface="+mj-ea"/>
                <a:ea typeface="+mj-ea"/>
              </a:rPr>
              <a:t>, and V. </a:t>
            </a:r>
            <a:r>
              <a:rPr lang="en-US" altLang="zh-CN" sz="1700" dirty="0" err="1">
                <a:latin typeface="+mj-ea"/>
                <a:ea typeface="+mj-ea"/>
              </a:rPr>
              <a:t>Lempitsky</a:t>
            </a:r>
            <a:r>
              <a:rPr lang="en-US" altLang="zh-CN" sz="1700" dirty="0">
                <a:latin typeface="+mj-ea"/>
                <a:ea typeface="+mj-ea"/>
              </a:rPr>
              <a:t>, “</a:t>
            </a:r>
            <a:r>
              <a:rPr lang="en-US" altLang="zh-CN" sz="1700" dirty="0" smtClean="0">
                <a:latin typeface="+mj-ea"/>
                <a:ea typeface="+mj-ea"/>
              </a:rPr>
              <a:t>Neural</a:t>
            </a:r>
            <a:r>
              <a:rPr lang="zh-CN" altLang="en-US" sz="1700" dirty="0" smtClean="0">
                <a:latin typeface="+mj-ea"/>
                <a:ea typeface="+mj-ea"/>
              </a:rPr>
              <a:t> </a:t>
            </a:r>
            <a:r>
              <a:rPr lang="en-US" altLang="zh-CN" sz="1700" dirty="0" smtClean="0">
                <a:latin typeface="+mj-ea"/>
                <a:ea typeface="+mj-ea"/>
              </a:rPr>
              <a:t>codes </a:t>
            </a:r>
            <a:r>
              <a:rPr lang="en-US" altLang="zh-CN" sz="1700" dirty="0">
                <a:latin typeface="+mj-ea"/>
                <a:ea typeface="+mj-ea"/>
              </a:rPr>
              <a:t>for image retrieval</a:t>
            </a:r>
            <a:r>
              <a:rPr lang="en-US" altLang="zh-CN" sz="1700" dirty="0" smtClean="0">
                <a:latin typeface="+mj-ea"/>
                <a:ea typeface="+mj-ea"/>
              </a:rPr>
              <a:t>,”</a:t>
            </a:r>
          </a:p>
          <a:p>
            <a:pPr lvl="1"/>
            <a:r>
              <a:rPr lang="en-US" altLang="zh-CN" sz="1700" dirty="0">
                <a:latin typeface="+mj-ea"/>
                <a:ea typeface="+mj-ea"/>
              </a:rPr>
              <a:t>A. Gordo, J. </a:t>
            </a:r>
            <a:r>
              <a:rPr lang="en-US" altLang="zh-CN" sz="1700" dirty="0" err="1">
                <a:latin typeface="+mj-ea"/>
                <a:ea typeface="+mj-ea"/>
              </a:rPr>
              <a:t>Almaz‡n</a:t>
            </a:r>
            <a:r>
              <a:rPr lang="en-US" altLang="zh-CN" sz="1700" dirty="0">
                <a:latin typeface="+mj-ea"/>
                <a:ea typeface="+mj-ea"/>
              </a:rPr>
              <a:t>, J. </a:t>
            </a:r>
            <a:r>
              <a:rPr lang="en-US" altLang="zh-CN" sz="1700" dirty="0" err="1">
                <a:latin typeface="+mj-ea"/>
                <a:ea typeface="+mj-ea"/>
              </a:rPr>
              <a:t>Revaud</a:t>
            </a:r>
            <a:r>
              <a:rPr lang="en-US" altLang="zh-CN" sz="1700" dirty="0">
                <a:latin typeface="+mj-ea"/>
                <a:ea typeface="+mj-ea"/>
              </a:rPr>
              <a:t>, and D. </a:t>
            </a:r>
            <a:r>
              <a:rPr lang="en-US" altLang="zh-CN" sz="1700" dirty="0" err="1">
                <a:latin typeface="+mj-ea"/>
                <a:ea typeface="+mj-ea"/>
              </a:rPr>
              <a:t>Larlus</a:t>
            </a:r>
            <a:r>
              <a:rPr lang="en-US" altLang="zh-CN" sz="1700" dirty="0">
                <a:latin typeface="+mj-ea"/>
                <a:ea typeface="+mj-ea"/>
              </a:rPr>
              <a:t>, “Deep </a:t>
            </a:r>
            <a:r>
              <a:rPr lang="en-US" altLang="zh-CN" sz="1700" dirty="0" smtClean="0">
                <a:latin typeface="+mj-ea"/>
                <a:ea typeface="+mj-ea"/>
              </a:rPr>
              <a:t>image</a:t>
            </a:r>
            <a:r>
              <a:rPr lang="zh-CN" altLang="en-US" sz="1700" dirty="0" smtClean="0">
                <a:latin typeface="+mj-ea"/>
                <a:ea typeface="+mj-ea"/>
              </a:rPr>
              <a:t> </a:t>
            </a:r>
            <a:r>
              <a:rPr lang="en-US" altLang="zh-CN" sz="1700" dirty="0" smtClean="0">
                <a:latin typeface="+mj-ea"/>
                <a:ea typeface="+mj-ea"/>
              </a:rPr>
              <a:t>retrieval</a:t>
            </a:r>
            <a:r>
              <a:rPr lang="en-US" altLang="zh-CN" sz="1700" dirty="0">
                <a:latin typeface="+mj-ea"/>
                <a:ea typeface="+mj-ea"/>
              </a:rPr>
              <a:t>: Learning global representations for image search</a:t>
            </a:r>
            <a:r>
              <a:rPr lang="en-US" altLang="zh-CN" sz="1700" dirty="0" smtClean="0">
                <a:latin typeface="+mj-ea"/>
                <a:ea typeface="+mj-ea"/>
              </a:rPr>
              <a:t>,”</a:t>
            </a:r>
          </a:p>
          <a:p>
            <a:pPr lvl="1"/>
            <a:r>
              <a:rPr lang="en-US" altLang="zh-CN" sz="1700" dirty="0">
                <a:latin typeface="+mj-ea"/>
                <a:ea typeface="+mj-ea"/>
              </a:rPr>
              <a:t>F. </a:t>
            </a:r>
            <a:r>
              <a:rPr lang="en-US" altLang="zh-CN" sz="1700" dirty="0" err="1">
                <a:latin typeface="+mj-ea"/>
                <a:ea typeface="+mj-ea"/>
              </a:rPr>
              <a:t>Radenovi«c</a:t>
            </a:r>
            <a:r>
              <a:rPr lang="en-US" altLang="zh-CN" sz="1700" dirty="0">
                <a:latin typeface="+mj-ea"/>
                <a:ea typeface="+mj-ea"/>
              </a:rPr>
              <a:t>, G. </a:t>
            </a:r>
            <a:r>
              <a:rPr lang="en-US" altLang="zh-CN" sz="1700" dirty="0" err="1">
                <a:latin typeface="+mj-ea"/>
                <a:ea typeface="+mj-ea"/>
              </a:rPr>
              <a:t>Tolias</a:t>
            </a:r>
            <a:r>
              <a:rPr lang="en-US" altLang="zh-CN" sz="1700" dirty="0">
                <a:latin typeface="+mj-ea"/>
                <a:ea typeface="+mj-ea"/>
              </a:rPr>
              <a:t>, and O. Chum, “</a:t>
            </a:r>
            <a:r>
              <a:rPr lang="en-US" altLang="zh-CN" sz="1700" dirty="0" err="1">
                <a:latin typeface="+mj-ea"/>
                <a:ea typeface="+mj-ea"/>
              </a:rPr>
              <a:t>Cnn</a:t>
            </a:r>
            <a:r>
              <a:rPr lang="en-US" altLang="zh-CN" sz="1700" dirty="0">
                <a:latin typeface="+mj-ea"/>
                <a:ea typeface="+mj-ea"/>
              </a:rPr>
              <a:t> image retrieval </a:t>
            </a:r>
            <a:r>
              <a:rPr lang="en-US" altLang="zh-CN" sz="1700" dirty="0" smtClean="0">
                <a:latin typeface="+mj-ea"/>
                <a:ea typeface="+mj-ea"/>
              </a:rPr>
              <a:t>learns</a:t>
            </a:r>
            <a:r>
              <a:rPr lang="zh-CN" altLang="en-US" sz="1700" dirty="0" smtClean="0">
                <a:latin typeface="+mj-ea"/>
                <a:ea typeface="+mj-ea"/>
              </a:rPr>
              <a:t> </a:t>
            </a:r>
            <a:r>
              <a:rPr lang="en-US" altLang="zh-CN" sz="1700" dirty="0" smtClean="0">
                <a:latin typeface="+mj-ea"/>
                <a:ea typeface="+mj-ea"/>
              </a:rPr>
              <a:t>from </a:t>
            </a:r>
            <a:r>
              <a:rPr lang="en-US" altLang="zh-CN" sz="1700" dirty="0">
                <a:latin typeface="+mj-ea"/>
                <a:ea typeface="+mj-ea"/>
              </a:rPr>
              <a:t>bow: Unsupervised fine-tuning with hard examples</a:t>
            </a:r>
            <a:r>
              <a:rPr lang="en-US" altLang="zh-CN" sz="1700" dirty="0" smtClean="0">
                <a:latin typeface="+mj-ea"/>
                <a:ea typeface="+mj-ea"/>
              </a:rPr>
              <a:t>,”</a:t>
            </a:r>
          </a:p>
          <a:p>
            <a:r>
              <a:rPr lang="en-US" altLang="zh-CN" sz="2400" dirty="0" smtClean="0">
                <a:latin typeface="+mj-ea"/>
              </a:rPr>
              <a:t>End-to-End</a:t>
            </a:r>
            <a:r>
              <a:rPr lang="zh-CN" altLang="en-US" sz="2400" dirty="0" smtClean="0">
                <a:latin typeface="+mj-ea"/>
              </a:rPr>
              <a:t> </a:t>
            </a:r>
            <a:r>
              <a:rPr lang="en-US" altLang="zh-CN" sz="2400" dirty="0" smtClean="0">
                <a:latin typeface="+mj-ea"/>
              </a:rPr>
              <a:t>CNN</a:t>
            </a:r>
            <a:endParaRPr lang="en-US" altLang="zh-CN" sz="2400" dirty="0">
              <a:latin typeface="+mj-ea"/>
            </a:endParaRPr>
          </a:p>
          <a:p>
            <a:pPr lvl="1"/>
            <a:r>
              <a:rPr lang="en-US" altLang="zh-CN" sz="1700" dirty="0" err="1" smtClean="0">
                <a:latin typeface="+mj-ea"/>
                <a:ea typeface="+mj-ea"/>
              </a:rPr>
              <a:t>Delf</a:t>
            </a:r>
            <a:r>
              <a:rPr lang="en-US" altLang="zh-CN" sz="1700" dirty="0" smtClean="0">
                <a:latin typeface="+mj-ea"/>
                <a:ea typeface="+mj-ea"/>
              </a:rPr>
              <a:t>,</a:t>
            </a:r>
            <a:r>
              <a:rPr lang="zh-CN" altLang="en-US" sz="1700" dirty="0" smtClean="0">
                <a:latin typeface="+mj-ea"/>
                <a:ea typeface="+mj-ea"/>
              </a:rPr>
              <a:t> </a:t>
            </a:r>
            <a:r>
              <a:rPr lang="en-US" altLang="zh-CN" sz="1700" dirty="0" smtClean="0">
                <a:latin typeface="+mj-ea"/>
                <a:ea typeface="+mj-ea"/>
              </a:rPr>
              <a:t>LIFT</a:t>
            </a:r>
            <a:endParaRPr lang="en-US" altLang="zh-CN" sz="1700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3207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Review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+mj-ea"/>
                <a:ea typeface="+mj-ea"/>
              </a:rPr>
              <a:t>手工特征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基于</a:t>
            </a:r>
            <a:r>
              <a:rPr lang="en-US" altLang="zh-CN" dirty="0" smtClean="0">
                <a:latin typeface="+mj-ea"/>
                <a:ea typeface="+mj-ea"/>
              </a:rPr>
              <a:t>CNN</a:t>
            </a:r>
            <a:r>
              <a:rPr lang="zh-CN" altLang="en-US" dirty="0" smtClean="0">
                <a:latin typeface="+mj-ea"/>
                <a:ea typeface="+mj-ea"/>
              </a:rPr>
              <a:t>的特征</a:t>
            </a:r>
            <a:endParaRPr lang="en-US" altLang="zh-CN" dirty="0" smtClean="0">
              <a:latin typeface="+mj-ea"/>
              <a:ea typeface="+mj-ea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sz="2800" dirty="0" smtClean="0">
                <a:latin typeface="+mj-ea"/>
                <a:ea typeface="+mj-ea"/>
              </a:rPr>
              <a:t>特征编码</a:t>
            </a:r>
            <a:endParaRPr lang="en-US" dirty="0">
              <a:latin typeface="+mj-ea"/>
              <a:ea typeface="+mj-ea"/>
            </a:endParaRPr>
          </a:p>
          <a:p>
            <a:r>
              <a:rPr lang="zh-CN" altLang="en-US" dirty="0" smtClean="0">
                <a:latin typeface="+mj-ea"/>
                <a:ea typeface="+mj-ea"/>
              </a:rPr>
              <a:t>特征</a:t>
            </a:r>
            <a:r>
              <a:rPr lang="zh-CN" altLang="en-US" dirty="0" smtClean="0">
                <a:latin typeface="+mj-ea"/>
                <a:ea typeface="+mj-ea"/>
              </a:rPr>
              <a:t>检索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3202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基于</a:t>
            </a:r>
            <a:r>
              <a:rPr lang="en-US" altLang="zh-CN" dirty="0" smtClean="0">
                <a:latin typeface="+mj-ea"/>
                <a:cs typeface="DengXian" charset="-122"/>
              </a:rPr>
              <a:t>CNN</a:t>
            </a:r>
            <a:r>
              <a:rPr lang="zh-CN" altLang="en-US" dirty="0" smtClean="0">
                <a:latin typeface="+mj-ea"/>
                <a:cs typeface="DengXian" charset="-122"/>
              </a:rPr>
              <a:t>的特征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局部</a:t>
            </a:r>
            <a:r>
              <a:rPr lang="zh-CN" altLang="en-US" dirty="0" smtClean="0">
                <a:latin typeface="+mj-ea"/>
                <a:ea typeface="+mj-ea"/>
              </a:rPr>
              <a:t>特征</a:t>
            </a:r>
            <a:r>
              <a:rPr lang="en-US" altLang="zh-CN" dirty="0" smtClean="0">
                <a:latin typeface="+mj-ea"/>
                <a:ea typeface="+mj-ea"/>
              </a:rPr>
              <a:t>,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Image-level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sz="2000" dirty="0" smtClean="0">
                <a:latin typeface="+mj-ea"/>
                <a:ea typeface="+mj-ea"/>
              </a:rPr>
              <a:t>Exploiting Local Features from Deep Networks for Image Retrieval</a:t>
            </a:r>
            <a:endParaRPr lang="en-US" sz="2000" dirty="0">
              <a:latin typeface="+mj-ea"/>
              <a:ea typeface="+mj-ea"/>
            </a:endParaRPr>
          </a:p>
          <a:p>
            <a:endParaRPr lang="en-US" dirty="0" smtClean="0"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149" y="2900260"/>
            <a:ext cx="4744393" cy="32767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9822" y="5292090"/>
            <a:ext cx="664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BOW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61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基于</a:t>
            </a:r>
            <a:r>
              <a:rPr lang="en-US" altLang="zh-CN" dirty="0" smtClean="0">
                <a:latin typeface="+mj-ea"/>
                <a:cs typeface="DengXian" charset="-122"/>
              </a:rPr>
              <a:t>CNN</a:t>
            </a:r>
            <a:r>
              <a:rPr lang="zh-CN" altLang="en-US" dirty="0" smtClean="0">
                <a:latin typeface="+mj-ea"/>
                <a:cs typeface="DengXian" charset="-122"/>
              </a:rPr>
              <a:t>的特征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局部</a:t>
            </a:r>
            <a:r>
              <a:rPr lang="zh-CN" altLang="en-US" dirty="0" smtClean="0">
                <a:latin typeface="+mj-ea"/>
                <a:ea typeface="+mj-ea"/>
              </a:rPr>
              <a:t>特征</a:t>
            </a:r>
            <a:r>
              <a:rPr lang="en-US" altLang="zh-CN" dirty="0" smtClean="0">
                <a:latin typeface="+mj-ea"/>
                <a:ea typeface="+mj-ea"/>
              </a:rPr>
              <a:t>,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Image</a:t>
            </a:r>
            <a:r>
              <a:rPr lang="en-US" altLang="zh-CN" dirty="0">
                <a:latin typeface="+mj-ea"/>
                <a:ea typeface="+mj-ea"/>
              </a:rPr>
              <a:t>-</a:t>
            </a:r>
            <a:r>
              <a:rPr lang="en-US" altLang="zh-CN" dirty="0" smtClean="0">
                <a:latin typeface="+mj-ea"/>
                <a:ea typeface="+mj-ea"/>
              </a:rPr>
              <a:t>level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sz="2000" dirty="0" smtClean="0">
                <a:latin typeface="+mj-ea"/>
                <a:ea typeface="+mj-ea"/>
              </a:rPr>
              <a:t>Aggregating Deep Convolutional Features for Image Retrieval</a:t>
            </a:r>
            <a:endParaRPr lang="en-US" dirty="0" smtClean="0">
              <a:latin typeface="+mj-ea"/>
              <a:ea typeface="+mj-ea"/>
            </a:endParaRPr>
          </a:p>
        </p:txBody>
      </p:sp>
      <p:grpSp>
        <p:nvGrpSpPr>
          <p:cNvPr id="5" name="组合 3"/>
          <p:cNvGrpSpPr/>
          <p:nvPr/>
        </p:nvGrpSpPr>
        <p:grpSpPr>
          <a:xfrm>
            <a:off x="1511588" y="2798176"/>
            <a:ext cx="8009242" cy="2916816"/>
            <a:chOff x="291935" y="1714488"/>
            <a:chExt cx="8009242" cy="2916816"/>
          </a:xfrm>
        </p:grpSpPr>
        <p:sp>
          <p:nvSpPr>
            <p:cNvPr id="6" name="矩形 4"/>
            <p:cNvSpPr/>
            <p:nvPr/>
          </p:nvSpPr>
          <p:spPr>
            <a:xfrm>
              <a:off x="953841" y="2133126"/>
              <a:ext cx="9144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5"/>
            <p:cNvSpPr/>
            <p:nvPr/>
          </p:nvSpPr>
          <p:spPr>
            <a:xfrm>
              <a:off x="1082423" y="2276002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6"/>
            <p:cNvSpPr/>
            <p:nvPr/>
          </p:nvSpPr>
          <p:spPr>
            <a:xfrm>
              <a:off x="1225299" y="2404584"/>
              <a:ext cx="9144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7"/>
            <p:cNvSpPr/>
            <p:nvPr/>
          </p:nvSpPr>
          <p:spPr>
            <a:xfrm>
              <a:off x="1382469" y="2561754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8"/>
            <p:cNvSpPr/>
            <p:nvPr/>
          </p:nvSpPr>
          <p:spPr>
            <a:xfrm>
              <a:off x="1511051" y="2690336"/>
              <a:ext cx="9144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9"/>
            <p:cNvSpPr/>
            <p:nvPr/>
          </p:nvSpPr>
          <p:spPr>
            <a:xfrm>
              <a:off x="1639633" y="2833212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0"/>
            <p:cNvSpPr/>
            <p:nvPr/>
          </p:nvSpPr>
          <p:spPr>
            <a:xfrm>
              <a:off x="1782509" y="2961794"/>
              <a:ext cx="914400" cy="9144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1"/>
            <p:cNvSpPr/>
            <p:nvPr/>
          </p:nvSpPr>
          <p:spPr>
            <a:xfrm>
              <a:off x="1939679" y="3118964"/>
              <a:ext cx="914400" cy="914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左大括号 12"/>
            <p:cNvSpPr/>
            <p:nvPr/>
          </p:nvSpPr>
          <p:spPr>
            <a:xfrm rot="18851184">
              <a:off x="833907" y="2971418"/>
              <a:ext cx="425593" cy="1509537"/>
            </a:xfrm>
            <a:prstGeom prst="leftBrace">
              <a:avLst>
                <a:gd name="adj1" fmla="val 32557"/>
                <a:gd name="adj2" fmla="val 50737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8043" y="3833344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C=512</a:t>
              </a:r>
              <a:endParaRPr lang="zh-CN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57630" y="4047658"/>
              <a:ext cx="7393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W=37</a:t>
              </a:r>
              <a:endParaRPr lang="zh-CN" alt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68373" y="3404716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H=37</a:t>
              </a:r>
              <a:endParaRPr lang="zh-CN" altLang="en-US" dirty="0"/>
            </a:p>
          </p:txBody>
        </p:sp>
        <p:sp>
          <p:nvSpPr>
            <p:cNvPr id="18" name="矩形 16"/>
            <p:cNvSpPr/>
            <p:nvPr/>
          </p:nvSpPr>
          <p:spPr>
            <a:xfrm>
              <a:off x="1939679" y="3118964"/>
              <a:ext cx="118872" cy="115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9547" y="4261972"/>
              <a:ext cx="6880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f(0,0)</a:t>
              </a:r>
              <a:endParaRPr lang="zh-CN" altLang="en-US" dirty="0"/>
            </a:p>
          </p:txBody>
        </p:sp>
        <p:cxnSp>
          <p:nvCxnSpPr>
            <p:cNvPr id="20" name="直接箭头连接符 18"/>
            <p:cNvCxnSpPr>
              <a:stCxn id="20" idx="1"/>
              <a:endCxn id="21" idx="0"/>
            </p:cNvCxnSpPr>
            <p:nvPr/>
          </p:nvCxnSpPr>
          <p:spPr>
            <a:xfrm rot="10800000" flipV="1">
              <a:off x="1283553" y="3176564"/>
              <a:ext cx="656127" cy="1085408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19"/>
            <p:cNvCxnSpPr/>
            <p:nvPr/>
          </p:nvCxnSpPr>
          <p:spPr>
            <a:xfrm flipV="1">
              <a:off x="3510521" y="3118964"/>
              <a:ext cx="1286678" cy="794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3439877" y="2690336"/>
              <a:ext cx="13356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sum pooling</a:t>
              </a:r>
              <a:endParaRPr lang="zh-CN" altLang="en-US" dirty="0"/>
            </a:p>
          </p:txBody>
        </p:sp>
        <p:cxnSp>
          <p:nvCxnSpPr>
            <p:cNvPr id="23" name="直接箭头连接符 21"/>
            <p:cNvCxnSpPr/>
            <p:nvPr/>
          </p:nvCxnSpPr>
          <p:spPr>
            <a:xfrm flipV="1">
              <a:off x="5929322" y="3130312"/>
              <a:ext cx="1286678" cy="794"/>
            </a:xfrm>
            <a:prstGeom prst="straightConnector1">
              <a:avLst/>
            </a:prstGeom>
            <a:ln w="28575">
              <a:solidFill>
                <a:schemeClr val="tx1">
                  <a:lumMod val="95000"/>
                  <a:lumOff val="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6298247" y="2702478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PCA</a:t>
              </a:r>
              <a:endParaRPr lang="zh-CN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00958" y="3774048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N=256</a:t>
              </a:r>
              <a:endParaRPr lang="zh-CN" altLang="en-US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929190" y="377404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C=512</a:t>
              </a:r>
              <a:endParaRPr lang="zh-CN" altLang="en-US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428728" y="1714488"/>
              <a:ext cx="1190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Conv3-512</a:t>
              </a:r>
              <a:endParaRPr lang="zh-CN" altLang="en-US" dirty="0"/>
            </a:p>
          </p:txBody>
        </p:sp>
        <p:pic>
          <p:nvPicPr>
            <p:cNvPr id="28" name="Picture 7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7565920" y="2557248"/>
              <a:ext cx="577980" cy="1216800"/>
            </a:xfrm>
            <a:prstGeom prst="rect">
              <a:avLst/>
            </a:prstGeom>
            <a:noFill/>
          </p:spPr>
        </p:pic>
        <p:pic>
          <p:nvPicPr>
            <p:cNvPr id="29" name="Picture 9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065590" y="2559602"/>
              <a:ext cx="577980" cy="1216800"/>
            </a:xfrm>
            <a:prstGeom prst="rect">
              <a:avLst/>
            </a:prstGeom>
            <a:noFill/>
          </p:spPr>
        </p:pic>
      </p:grpSp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40399" y="5271013"/>
            <a:ext cx="1801970" cy="604688"/>
          </a:xfrm>
          <a:prstGeom prst="rect">
            <a:avLst/>
          </a:prstGeom>
          <a:noFill/>
        </p:spPr>
      </p:pic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40399" y="6045589"/>
            <a:ext cx="2709003" cy="665157"/>
          </a:xfrm>
          <a:prstGeom prst="rect">
            <a:avLst/>
          </a:prstGeom>
          <a:noFill/>
        </p:spPr>
      </p:pic>
      <p:pic>
        <p:nvPicPr>
          <p:cNvPr id="32" name="Picture 15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58101" y="5488536"/>
            <a:ext cx="3035535" cy="2055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400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基于</a:t>
            </a:r>
            <a:r>
              <a:rPr lang="en-US" altLang="zh-CN" dirty="0" smtClean="0">
                <a:latin typeface="+mj-ea"/>
                <a:cs typeface="DengXian" charset="-122"/>
              </a:rPr>
              <a:t>CNN</a:t>
            </a:r>
            <a:r>
              <a:rPr lang="zh-CN" altLang="en-US" dirty="0" smtClean="0">
                <a:latin typeface="+mj-ea"/>
                <a:cs typeface="DengXian" charset="-122"/>
              </a:rPr>
              <a:t>的特征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局部</a:t>
            </a:r>
            <a:r>
              <a:rPr lang="zh-CN" altLang="en-US" dirty="0" smtClean="0">
                <a:latin typeface="+mj-ea"/>
                <a:ea typeface="+mj-ea"/>
              </a:rPr>
              <a:t>特征</a:t>
            </a:r>
            <a:r>
              <a:rPr lang="en-US" altLang="zh-CN" dirty="0" smtClean="0">
                <a:latin typeface="+mj-ea"/>
                <a:ea typeface="+mj-ea"/>
              </a:rPr>
              <a:t>,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Patch</a:t>
            </a:r>
            <a:r>
              <a:rPr lang="en-US" altLang="zh-CN" dirty="0">
                <a:latin typeface="+mj-ea"/>
                <a:ea typeface="+mj-ea"/>
              </a:rPr>
              <a:t>-</a:t>
            </a:r>
            <a:r>
              <a:rPr lang="en-US" altLang="zh-CN" dirty="0" smtClean="0">
                <a:latin typeface="+mj-ea"/>
                <a:ea typeface="+mj-ea"/>
              </a:rPr>
              <a:t>level</a:t>
            </a:r>
            <a:endParaRPr lang="zh-CN" altLang="en-US" dirty="0" smtClean="0">
              <a:latin typeface="+mj-ea"/>
              <a:ea typeface="+mj-ea"/>
            </a:endParaRPr>
          </a:p>
          <a:p>
            <a:r>
              <a:rPr lang="en-US" sz="2000" dirty="0">
                <a:latin typeface="+mj-ea"/>
                <a:ea typeface="+mj-ea"/>
              </a:rPr>
              <a:t>S. </a:t>
            </a:r>
            <a:r>
              <a:rPr lang="en-US" sz="2000" dirty="0" err="1">
                <a:latin typeface="+mj-ea"/>
                <a:ea typeface="+mj-ea"/>
              </a:rPr>
              <a:t>Zagoruyko</a:t>
            </a:r>
            <a:r>
              <a:rPr lang="en-US" sz="2000" dirty="0">
                <a:latin typeface="+mj-ea"/>
                <a:ea typeface="+mj-ea"/>
              </a:rPr>
              <a:t> and N. </a:t>
            </a:r>
            <a:r>
              <a:rPr lang="en-US" sz="2000" dirty="0" err="1">
                <a:latin typeface="+mj-ea"/>
                <a:ea typeface="+mj-ea"/>
              </a:rPr>
              <a:t>Komodakis</a:t>
            </a:r>
            <a:r>
              <a:rPr lang="en-US" sz="2000" dirty="0">
                <a:latin typeface="+mj-ea"/>
                <a:ea typeface="+mj-ea"/>
              </a:rPr>
              <a:t>. Learning to compare image patches via convolutional neural networks. CVPR, 2015.</a:t>
            </a:r>
            <a:r>
              <a:rPr lang="en-US" dirty="0">
                <a:latin typeface="+mj-ea"/>
                <a:ea typeface="+mj-ea"/>
              </a:rPr>
              <a:t> </a:t>
            </a:r>
            <a:endParaRPr lang="en-US" dirty="0" smtClean="0"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670" y="3055312"/>
            <a:ext cx="7645400" cy="312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基于</a:t>
            </a:r>
            <a:r>
              <a:rPr lang="en-US" altLang="zh-CN" dirty="0" smtClean="0">
                <a:latin typeface="+mj-ea"/>
                <a:cs typeface="DengXian" charset="-122"/>
              </a:rPr>
              <a:t>CNN</a:t>
            </a:r>
            <a:r>
              <a:rPr lang="zh-CN" altLang="en-US" dirty="0" smtClean="0">
                <a:latin typeface="+mj-ea"/>
                <a:cs typeface="DengXian" charset="-122"/>
              </a:rPr>
              <a:t>的特征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局部特征</a:t>
            </a:r>
            <a:r>
              <a:rPr lang="en-US" altLang="zh-CN" dirty="0" smtClean="0">
                <a:latin typeface="+mj-ea"/>
                <a:ea typeface="+mj-ea"/>
              </a:rPr>
              <a:t>,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Patch-level</a:t>
            </a:r>
            <a:endParaRPr lang="en-US" altLang="zh-CN" dirty="0" smtClean="0">
              <a:latin typeface="+mj-ea"/>
              <a:ea typeface="+mj-ea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1700" dirty="0" err="1">
                <a:latin typeface="+mj-ea"/>
              </a:rPr>
              <a:t>Kwang</a:t>
            </a:r>
            <a:r>
              <a:rPr lang="en-US" altLang="zh-CN" sz="1700" dirty="0">
                <a:latin typeface="+mj-ea"/>
              </a:rPr>
              <a:t> Moo Yi, Eduard </a:t>
            </a:r>
            <a:r>
              <a:rPr lang="en-US" altLang="zh-CN" sz="1700" dirty="0" err="1">
                <a:latin typeface="+mj-ea"/>
              </a:rPr>
              <a:t>Trulls</a:t>
            </a:r>
            <a:r>
              <a:rPr lang="en-US" altLang="zh-CN" sz="1700" dirty="0">
                <a:latin typeface="+mj-ea"/>
              </a:rPr>
              <a:t>, Vincent </a:t>
            </a:r>
            <a:r>
              <a:rPr lang="en-US" altLang="zh-CN" sz="1700" dirty="0" err="1">
                <a:latin typeface="+mj-ea"/>
              </a:rPr>
              <a:t>Lepetit</a:t>
            </a:r>
            <a:r>
              <a:rPr lang="en-US" altLang="zh-CN" sz="1700" dirty="0">
                <a:latin typeface="+mj-ea"/>
              </a:rPr>
              <a:t>, and Pascal </a:t>
            </a:r>
            <a:r>
              <a:rPr lang="en-US" altLang="zh-CN" sz="1700" dirty="0" err="1">
                <a:latin typeface="+mj-ea"/>
              </a:rPr>
              <a:t>Fua</a:t>
            </a:r>
            <a:r>
              <a:rPr lang="en-US" altLang="zh-CN" sz="1700" dirty="0">
                <a:latin typeface="+mj-ea"/>
              </a:rPr>
              <a:t>. LIFT: Learned invariant feature transform. In ECCV 2016. </a:t>
            </a:r>
            <a:endParaRPr lang="en-US" altLang="zh-CN" sz="1700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411" y="2854591"/>
            <a:ext cx="6033769" cy="36833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3180440"/>
            <a:ext cx="5172711" cy="303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5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基于</a:t>
            </a:r>
            <a:r>
              <a:rPr lang="en-US" altLang="zh-CN" dirty="0" smtClean="0">
                <a:latin typeface="+mj-ea"/>
                <a:cs typeface="DengXian" charset="-122"/>
              </a:rPr>
              <a:t>CNN</a:t>
            </a:r>
            <a:r>
              <a:rPr lang="zh-CN" altLang="en-US" dirty="0" smtClean="0">
                <a:latin typeface="+mj-ea"/>
                <a:cs typeface="DengXian" charset="-122"/>
              </a:rPr>
              <a:t>的特征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局部特征</a:t>
            </a:r>
            <a:endParaRPr lang="en-US" altLang="zh-CN" dirty="0" smtClean="0">
              <a:latin typeface="+mj-ea"/>
              <a:ea typeface="+mj-ea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1700" dirty="0" smtClean="0">
                <a:latin typeface="+mj-ea"/>
              </a:rPr>
              <a:t>Large-Scale Image Retrieval with Attentive Deep Local Features</a:t>
            </a:r>
            <a:r>
              <a:rPr lang="zh-CN" altLang="en-US" sz="1700" dirty="0" smtClean="0">
                <a:latin typeface="+mj-ea"/>
              </a:rPr>
              <a:t> </a:t>
            </a:r>
            <a:r>
              <a:rPr lang="en-US" altLang="zh-CN" sz="1700" dirty="0" smtClean="0">
                <a:latin typeface="+mj-ea"/>
              </a:rPr>
              <a:t>(</a:t>
            </a:r>
            <a:r>
              <a:rPr lang="en-US" altLang="zh-CN" sz="1700" dirty="0" err="1" smtClean="0">
                <a:latin typeface="+mj-ea"/>
              </a:rPr>
              <a:t>Delf</a:t>
            </a:r>
            <a:r>
              <a:rPr lang="zh-CN" altLang="en-US" sz="1700" dirty="0" smtClean="0">
                <a:latin typeface="+mj-ea"/>
              </a:rPr>
              <a:t> </a:t>
            </a:r>
            <a:r>
              <a:rPr lang="en-US" altLang="zh-CN" sz="1700" dirty="0" smtClean="0">
                <a:latin typeface="+mj-ea"/>
              </a:rPr>
              <a:t>feature)</a:t>
            </a:r>
          </a:p>
          <a:p>
            <a:pPr marL="228600" lvl="1">
              <a:spcBef>
                <a:spcPts val="1000"/>
              </a:spcBef>
            </a:pPr>
            <a:endParaRPr lang="en-US" altLang="zh-CN" sz="1700" dirty="0">
              <a:latin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59" y="2777490"/>
            <a:ext cx="5815213" cy="370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6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基于</a:t>
            </a:r>
            <a:r>
              <a:rPr lang="en-US" altLang="zh-CN" dirty="0" smtClean="0">
                <a:latin typeface="+mj-ea"/>
                <a:cs typeface="DengXian" charset="-122"/>
              </a:rPr>
              <a:t>CNN</a:t>
            </a:r>
            <a:r>
              <a:rPr lang="zh-CN" altLang="en-US" dirty="0" smtClean="0">
                <a:latin typeface="+mj-ea"/>
                <a:cs typeface="DengXian" charset="-122"/>
              </a:rPr>
              <a:t>的特征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全局特征</a:t>
            </a:r>
            <a:endParaRPr lang="en-US" altLang="zh-CN" dirty="0" smtClean="0">
              <a:latin typeface="+mj-ea"/>
              <a:ea typeface="+mj-ea"/>
            </a:endParaRPr>
          </a:p>
          <a:p>
            <a:pPr marL="228600" lvl="1">
              <a:spcBef>
                <a:spcPts val="1000"/>
              </a:spcBef>
            </a:pPr>
            <a:r>
              <a:rPr lang="en-US" altLang="zh-CN" sz="1700" dirty="0" smtClean="0">
                <a:latin typeface="+mj-ea"/>
              </a:rPr>
              <a:t>Deep </a:t>
            </a:r>
            <a:r>
              <a:rPr lang="en-US" altLang="zh-CN" sz="1700" dirty="0">
                <a:latin typeface="+mj-ea"/>
              </a:rPr>
              <a:t>image</a:t>
            </a:r>
            <a:r>
              <a:rPr lang="zh-CN" altLang="en-US" sz="1700" dirty="0">
                <a:latin typeface="+mj-ea"/>
              </a:rPr>
              <a:t> </a:t>
            </a:r>
            <a:r>
              <a:rPr lang="en-US" altLang="zh-CN" sz="1700" dirty="0">
                <a:latin typeface="+mj-ea"/>
              </a:rPr>
              <a:t>retrieval: Learning global representations for image </a:t>
            </a:r>
            <a:r>
              <a:rPr lang="en-US" altLang="zh-CN" sz="1700" dirty="0" smtClean="0">
                <a:latin typeface="+mj-ea"/>
              </a:rPr>
              <a:t>search</a:t>
            </a:r>
            <a:endParaRPr lang="en-US" altLang="zh-CN" sz="1700" dirty="0">
              <a:latin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410" y="2666982"/>
            <a:ext cx="7840980" cy="3949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891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基于</a:t>
            </a:r>
            <a:r>
              <a:rPr lang="en-US" altLang="zh-CN" dirty="0" smtClean="0">
                <a:latin typeface="+mj-ea"/>
                <a:cs typeface="DengXian" charset="-122"/>
              </a:rPr>
              <a:t>CNN</a:t>
            </a:r>
            <a:r>
              <a:rPr lang="zh-CN" altLang="en-US" dirty="0" smtClean="0">
                <a:latin typeface="+mj-ea"/>
                <a:cs typeface="DengXian" charset="-122"/>
              </a:rPr>
              <a:t>的特征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+mj-ea"/>
                <a:ea typeface="+mj-ea"/>
              </a:rPr>
              <a:t>Patch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level</a:t>
            </a:r>
            <a:r>
              <a:rPr lang="zh-CN" altLang="en-US" dirty="0" smtClean="0">
                <a:latin typeface="+mj-ea"/>
                <a:ea typeface="+mj-ea"/>
              </a:rPr>
              <a:t>数据集</a:t>
            </a:r>
            <a:r>
              <a:rPr lang="en-US" altLang="zh-CN" dirty="0" smtClean="0">
                <a:latin typeface="+mj-ea"/>
                <a:ea typeface="+mj-ea"/>
              </a:rPr>
              <a:t>(Brown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dataset),</a:t>
            </a:r>
            <a:r>
              <a:rPr lang="zh-CN" altLang="en-US" dirty="0" smtClean="0">
                <a:latin typeface="+mj-ea"/>
                <a:ea typeface="+mj-ea"/>
              </a:rPr>
              <a:t> 基于学习明显好于手工特征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j-ea"/>
                <a:ea typeface="+mj-ea"/>
              </a:rPr>
              <a:t>Image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level</a:t>
            </a:r>
            <a:r>
              <a:rPr lang="zh-CN" altLang="en-US" dirty="0" smtClean="0">
                <a:latin typeface="+mj-ea"/>
                <a:ea typeface="+mj-ea"/>
              </a:rPr>
              <a:t>数据集</a:t>
            </a:r>
            <a:r>
              <a:rPr lang="en-US" altLang="zh-CN" dirty="0" smtClean="0">
                <a:latin typeface="+mj-ea"/>
                <a:ea typeface="+mj-ea"/>
              </a:rPr>
              <a:t>(VGG </a:t>
            </a:r>
            <a:r>
              <a:rPr lang="en-US" altLang="zh-CN" dirty="0">
                <a:latin typeface="+mj-ea"/>
                <a:ea typeface="+mj-ea"/>
              </a:rPr>
              <a:t>dataset), </a:t>
            </a:r>
            <a:r>
              <a:rPr lang="zh-CN" altLang="en-US" dirty="0" smtClean="0">
                <a:latin typeface="+mj-ea"/>
                <a:ea typeface="+mj-ea"/>
              </a:rPr>
              <a:t>基于学习和手工特征差别不明显</a:t>
            </a:r>
            <a:r>
              <a:rPr lang="en-US" altLang="zh-CN" dirty="0" smtClean="0">
                <a:latin typeface="+mj-ea"/>
                <a:ea typeface="+mj-ea"/>
              </a:rPr>
              <a:t> 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+mj-ea"/>
                <a:ea typeface="+mj-ea"/>
              </a:rPr>
              <a:t>CNN</a:t>
            </a:r>
            <a:r>
              <a:rPr lang="zh-CN" altLang="en-US" dirty="0" smtClean="0">
                <a:latin typeface="+mj-ea"/>
                <a:ea typeface="+mj-ea"/>
              </a:rPr>
              <a:t>是基于学习的特征提取的主流</a:t>
            </a:r>
            <a:r>
              <a:rPr lang="en-US" altLang="zh-CN" dirty="0" smtClean="0">
                <a:latin typeface="+mj-ea"/>
                <a:ea typeface="+mj-ea"/>
              </a:rPr>
              <a:t>. </a:t>
            </a:r>
            <a:endParaRPr lang="en-US" altLang="zh-CN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基于学习的特征点检测被忽视</a:t>
            </a:r>
            <a:endParaRPr lang="en-US" altLang="zh-CN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5112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特征检索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基于树的检索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实数特征：</a:t>
            </a:r>
            <a:r>
              <a:rPr lang="en-US" altLang="zh-CN" dirty="0" smtClean="0">
                <a:latin typeface="+mj-ea"/>
                <a:ea typeface="+mj-ea"/>
              </a:rPr>
              <a:t>KD-tree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K-means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tree</a:t>
            </a: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二进制特征：</a:t>
            </a:r>
            <a:r>
              <a:rPr lang="en-US" altLang="zh-CN" dirty="0" smtClean="0">
                <a:latin typeface="+mj-ea"/>
                <a:ea typeface="+mj-ea"/>
              </a:rPr>
              <a:t>Hierarchical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Indexing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tree</a:t>
            </a:r>
          </a:p>
          <a:p>
            <a:r>
              <a:rPr lang="en-US" altLang="zh-CN" dirty="0" smtClean="0">
                <a:latin typeface="+mj-ea"/>
                <a:ea typeface="+mj-ea"/>
              </a:rPr>
              <a:t>Product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quantization</a:t>
            </a:r>
            <a:r>
              <a:rPr lang="zh-CN" altLang="en-US" dirty="0">
                <a:latin typeface="+mj-ea"/>
                <a:ea typeface="+mj-ea"/>
              </a:rPr>
              <a:t>（</a:t>
            </a:r>
            <a:r>
              <a:rPr lang="zh-CN" altLang="en-US" dirty="0" smtClean="0">
                <a:latin typeface="+mj-ea"/>
                <a:ea typeface="+mj-ea"/>
              </a:rPr>
              <a:t>乘积量化</a:t>
            </a:r>
            <a:r>
              <a:rPr lang="zh-CN" altLang="en-US" dirty="0">
                <a:latin typeface="+mj-ea"/>
                <a:ea typeface="+mj-ea"/>
              </a:rPr>
              <a:t>）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Optimized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product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quantization</a:t>
            </a:r>
          </a:p>
          <a:p>
            <a:r>
              <a:rPr lang="zh-CN" altLang="en-US" dirty="0" smtClean="0">
                <a:latin typeface="+mj-ea"/>
                <a:ea typeface="+mj-ea"/>
              </a:rPr>
              <a:t>哈希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zh-CN" altLang="en-US" dirty="0" smtClean="0">
                <a:latin typeface="+mj-ea"/>
                <a:ea typeface="+mj-ea"/>
              </a:rPr>
              <a:t>局部敏感哈希</a:t>
            </a: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Inverted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Index</a:t>
            </a:r>
            <a:r>
              <a:rPr lang="zh-CN" altLang="en-US" dirty="0" smtClean="0">
                <a:latin typeface="+mj-ea"/>
                <a:ea typeface="+mj-ea"/>
              </a:rPr>
              <a:t>（倒排索引）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1594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基于树结构的检索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KD-tree</a:t>
            </a:r>
          </a:p>
          <a:p>
            <a:endParaRPr lang="en-US" dirty="0" smtClean="0"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Vocabulary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tree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(Hierarchical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err="1" smtClean="0">
                <a:latin typeface="+mj-ea"/>
                <a:ea typeface="+mj-ea"/>
              </a:rPr>
              <a:t>Kmeans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tree)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sz="2000" dirty="0">
                <a:latin typeface="+mj-ea"/>
                <a:ea typeface="+mj-ea"/>
              </a:rPr>
              <a:t>Scalable Recognition with a Vocabulary </a:t>
            </a:r>
            <a:r>
              <a:rPr lang="en-US" sz="2000" dirty="0">
                <a:latin typeface="+mj-ea"/>
                <a:ea typeface="+mj-ea"/>
              </a:rPr>
              <a:t>Tree</a:t>
            </a:r>
            <a:r>
              <a:rPr lang="en-US" altLang="zh-CN" sz="2000" dirty="0">
                <a:latin typeface="+mj-ea"/>
                <a:ea typeface="+mj-ea"/>
              </a:rPr>
              <a:t>,</a:t>
            </a:r>
            <a:r>
              <a:rPr lang="zh-CN" altLang="en-US" sz="2000" dirty="0">
                <a:latin typeface="+mj-ea"/>
                <a:ea typeface="+mj-ea"/>
              </a:rPr>
              <a:t> </a:t>
            </a:r>
            <a:r>
              <a:rPr lang="en-US" altLang="zh-CN" sz="2000" dirty="0" smtClean="0">
                <a:latin typeface="+mj-ea"/>
                <a:ea typeface="+mj-ea"/>
              </a:rPr>
              <a:t>2006</a:t>
            </a:r>
            <a:r>
              <a:rPr lang="zh-CN" altLang="en-US" sz="2000" dirty="0" smtClean="0">
                <a:latin typeface="+mj-ea"/>
                <a:ea typeface="+mj-ea"/>
              </a:rPr>
              <a:t> </a:t>
            </a:r>
            <a:r>
              <a:rPr lang="en-US" altLang="zh-CN" sz="2000" dirty="0" smtClean="0">
                <a:latin typeface="+mj-ea"/>
                <a:ea typeface="+mj-ea"/>
              </a:rPr>
              <a:t>CVPR</a:t>
            </a:r>
            <a:endParaRPr lang="en-US" sz="2000" dirty="0" smtClean="0"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Hierarchical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Indexing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tree</a:t>
            </a:r>
          </a:p>
          <a:p>
            <a:pPr lvl="1"/>
            <a:r>
              <a:rPr lang="en-US" sz="2000" dirty="0">
                <a:latin typeface="+mj-ea"/>
                <a:ea typeface="+mj-ea"/>
              </a:rPr>
              <a:t>Fast Matching of Binary </a:t>
            </a:r>
            <a:r>
              <a:rPr lang="en-US" sz="2000" dirty="0" smtClean="0">
                <a:latin typeface="+mj-ea"/>
                <a:ea typeface="+mj-ea"/>
              </a:rPr>
              <a:t>Features</a:t>
            </a:r>
            <a:r>
              <a:rPr lang="en-US" altLang="zh-CN" sz="2000" dirty="0" smtClean="0">
                <a:latin typeface="+mj-ea"/>
                <a:ea typeface="+mj-ea"/>
              </a:rPr>
              <a:t>,</a:t>
            </a:r>
            <a:r>
              <a:rPr lang="zh-CN" altLang="en-US" sz="2000" dirty="0" smtClean="0">
                <a:latin typeface="+mj-ea"/>
                <a:ea typeface="+mj-ea"/>
              </a:rPr>
              <a:t> </a:t>
            </a:r>
            <a:r>
              <a:rPr lang="en-US" altLang="zh-CN" sz="2000" dirty="0" smtClean="0">
                <a:latin typeface="+mj-ea"/>
                <a:ea typeface="+mj-ea"/>
              </a:rPr>
              <a:t>Muja</a:t>
            </a:r>
            <a:r>
              <a:rPr lang="zh-CN" altLang="en-US" sz="2000" dirty="0" smtClean="0">
                <a:latin typeface="+mj-ea"/>
                <a:ea typeface="+mj-ea"/>
              </a:rPr>
              <a:t> </a:t>
            </a:r>
            <a:r>
              <a:rPr lang="en-US" altLang="zh-CN" sz="2000" dirty="0" smtClean="0">
                <a:latin typeface="+mj-ea"/>
                <a:ea typeface="+mj-ea"/>
              </a:rPr>
              <a:t>and</a:t>
            </a:r>
            <a:r>
              <a:rPr lang="zh-CN" altLang="en-US" sz="2000" dirty="0" smtClean="0">
                <a:latin typeface="+mj-ea"/>
                <a:ea typeface="+mj-ea"/>
              </a:rPr>
              <a:t> </a:t>
            </a:r>
            <a:r>
              <a:rPr lang="en-US" altLang="zh-CN" sz="2000" dirty="0" smtClean="0">
                <a:latin typeface="+mj-ea"/>
                <a:ea typeface="+mj-ea"/>
              </a:rPr>
              <a:t>Lowe,</a:t>
            </a:r>
            <a:r>
              <a:rPr lang="zh-CN" altLang="en-US" sz="2000" dirty="0" smtClean="0">
                <a:latin typeface="+mj-ea"/>
                <a:ea typeface="+mj-ea"/>
              </a:rPr>
              <a:t> </a:t>
            </a:r>
            <a:r>
              <a:rPr lang="en-US" altLang="zh-CN" sz="2000" dirty="0" smtClean="0">
                <a:latin typeface="+mj-ea"/>
                <a:ea typeface="+mj-ea"/>
              </a:rPr>
              <a:t>2012</a:t>
            </a:r>
            <a:r>
              <a:rPr lang="zh-CN" altLang="en-US" sz="2000" dirty="0" smtClean="0">
                <a:latin typeface="+mj-ea"/>
                <a:ea typeface="+mj-ea"/>
              </a:rPr>
              <a:t> </a:t>
            </a:r>
            <a:r>
              <a:rPr lang="en-US" altLang="zh-CN" sz="2000" dirty="0" smtClean="0">
                <a:latin typeface="+mj-ea"/>
                <a:ea typeface="+mj-ea"/>
              </a:rPr>
              <a:t>CVPR</a:t>
            </a:r>
            <a:endParaRPr lang="en-US" sz="2000" dirty="0"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490" y="3546110"/>
            <a:ext cx="3450590" cy="3082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490" y="171701"/>
            <a:ext cx="3154680" cy="337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7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Product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quantization</a:t>
            </a:r>
            <a:r>
              <a:rPr lang="zh-CN" altLang="en-US" dirty="0" smtClean="0">
                <a:latin typeface="+mj-ea"/>
                <a:cs typeface="DengXian" charset="-122"/>
              </a:rPr>
              <a:t>（乘积量化）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38200" y="1708190"/>
            <a:ext cx="8138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DengXian" charset="-122"/>
                <a:ea typeface="DengXian" charset="-122"/>
                <a:cs typeface="DengXian" charset="-122"/>
              </a:rPr>
              <a:t>Jégou</a:t>
            </a:r>
            <a:r>
              <a:rPr lang="en-US" altLang="zh-CN" dirty="0">
                <a:latin typeface="DengXian" charset="-122"/>
                <a:cs typeface="DengXian" charset="-122"/>
              </a:rPr>
              <a:t>,</a:t>
            </a:r>
            <a:r>
              <a:rPr lang="zh-CN" altLang="en-US" dirty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Product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quantization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for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nearest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neighbor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search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52174"/>
            <a:ext cx="5123180" cy="235413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5183"/>
            <a:ext cx="5271770" cy="4183230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605" y="4580963"/>
            <a:ext cx="3722370" cy="1960088"/>
          </a:xfrm>
        </p:spPr>
      </p:pic>
    </p:spTree>
    <p:extLst>
      <p:ext uri="{BB962C8B-B14F-4D97-AF65-F5344CB8AC3E}">
        <p14:creationId xmlns:p14="http://schemas.microsoft.com/office/powerpoint/2010/main" val="14095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图像检索流程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+mj-ea"/>
              <a:ea typeface="+mj-ea"/>
            </a:endParaRPr>
          </a:p>
          <a:p>
            <a:endParaRPr lang="en-US" dirty="0" smtClean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619641"/>
            <a:ext cx="9323070" cy="476330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991808" y="4709160"/>
            <a:ext cx="2565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>
                <a:solidFill>
                  <a:srgbClr val="FF0000"/>
                </a:solidFill>
              </a:rPr>
              <a:t>Rerank</a:t>
            </a:r>
            <a:r>
              <a:rPr lang="en-US" altLang="zh-CN" b="1" dirty="0" smtClean="0">
                <a:solidFill>
                  <a:srgbClr val="FF0000"/>
                </a:solidFill>
              </a:rPr>
              <a:t>/Query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expansion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78580" y="2760538"/>
            <a:ext cx="1535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Building</a:t>
            </a:r>
            <a:r>
              <a:rPr lang="zh-CN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index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77772" y="4185473"/>
            <a:ext cx="1411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 smtClean="0">
                <a:solidFill>
                  <a:srgbClr val="FF0000"/>
                </a:solidFill>
              </a:rPr>
              <a:t>Inverted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index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Product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quantization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809" y="2445068"/>
            <a:ext cx="7197415" cy="2755582"/>
          </a:xfrm>
        </p:spPr>
      </p:pic>
      <p:sp>
        <p:nvSpPr>
          <p:cNvPr id="4" name="Rectangle 3"/>
          <p:cNvSpPr/>
          <p:nvPr/>
        </p:nvSpPr>
        <p:spPr>
          <a:xfrm>
            <a:off x="838200" y="1708190"/>
            <a:ext cx="8138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DengXian" charset="-122"/>
                <a:ea typeface="DengXian" charset="-122"/>
                <a:cs typeface="DengXian" charset="-122"/>
              </a:rPr>
              <a:t>Jégou</a:t>
            </a:r>
            <a:r>
              <a:rPr lang="en-US" altLang="zh-CN" dirty="0">
                <a:latin typeface="DengXian" charset="-122"/>
                <a:cs typeface="DengXian" charset="-122"/>
              </a:rPr>
              <a:t>,</a:t>
            </a:r>
            <a:r>
              <a:rPr lang="zh-CN" altLang="en-US" dirty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Product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quantization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for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nearest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neighbor</a:t>
            </a:r>
            <a:r>
              <a:rPr lang="zh-CN" altLang="en-US" dirty="0" smtClean="0">
                <a:latin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cs typeface="DengXian" charset="-122"/>
              </a:rPr>
              <a:t>search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66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IVFADC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" y="1543050"/>
            <a:ext cx="5025974" cy="51200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50" y="2208480"/>
            <a:ext cx="5401310" cy="378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07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Optimized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Product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err="1" smtClean="0">
                <a:latin typeface="+mj-ea"/>
                <a:cs typeface="DengXian" charset="-122"/>
              </a:rPr>
              <a:t>quanization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1708190"/>
            <a:ext cx="102146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DengXian" charset="-122"/>
                <a:ea typeface="DengXian" charset="-122"/>
                <a:cs typeface="DengXian" charset="-122"/>
              </a:rPr>
              <a:t>Optimized Product Quantization, by </a:t>
            </a:r>
            <a:r>
              <a:rPr lang="en-US" dirty="0" err="1">
                <a:latin typeface="DengXian" charset="-122"/>
                <a:ea typeface="DengXian" charset="-122"/>
                <a:cs typeface="DengXian" charset="-122"/>
              </a:rPr>
              <a:t>Tiezheng</a:t>
            </a:r>
            <a:r>
              <a:rPr lang="en-US" dirty="0">
                <a:latin typeface="DengXian" charset="-122"/>
                <a:ea typeface="DengXian" charset="-122"/>
                <a:cs typeface="DengXian" charset="-122"/>
              </a:rPr>
              <a:t> Ge, </a:t>
            </a:r>
            <a:r>
              <a:rPr lang="en-US" dirty="0" err="1">
                <a:latin typeface="DengXian" charset="-122"/>
                <a:ea typeface="DengXian" charset="-122"/>
                <a:cs typeface="DengXian" charset="-122"/>
              </a:rPr>
              <a:t>Kaiming</a:t>
            </a:r>
            <a:r>
              <a:rPr lang="en-US" dirty="0">
                <a:latin typeface="DengXian" charset="-122"/>
                <a:ea typeface="DengXian" charset="-122"/>
                <a:cs typeface="DengXian" charset="-122"/>
              </a:rPr>
              <a:t> He, </a:t>
            </a:r>
            <a:r>
              <a:rPr lang="en-US" dirty="0" err="1">
                <a:latin typeface="DengXian" charset="-122"/>
                <a:ea typeface="DengXian" charset="-122"/>
                <a:cs typeface="DengXian" charset="-122"/>
              </a:rPr>
              <a:t>Qifa</a:t>
            </a:r>
            <a:r>
              <a:rPr lang="en-US" dirty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dirty="0" err="1">
                <a:latin typeface="DengXian" charset="-122"/>
                <a:ea typeface="DengXian" charset="-122"/>
                <a:cs typeface="DengXian" charset="-122"/>
              </a:rPr>
              <a:t>Ke</a:t>
            </a:r>
            <a:r>
              <a:rPr lang="en-US" dirty="0">
                <a:latin typeface="DengXian" charset="-122"/>
                <a:ea typeface="DengXian" charset="-122"/>
                <a:cs typeface="DengXian" charset="-122"/>
              </a:rPr>
              <a:t>, and Jian </a:t>
            </a:r>
            <a:r>
              <a:rPr lang="en-US" dirty="0" smtClean="0">
                <a:latin typeface="DengXian" charset="-122"/>
                <a:ea typeface="DengXian" charset="-122"/>
                <a:cs typeface="DengXian" charset="-122"/>
              </a:rPr>
              <a:t>Sun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，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2013</a:t>
            </a:r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dirty="0" smtClean="0">
                <a:latin typeface="DengXian" charset="-122"/>
                <a:ea typeface="DengXian" charset="-122"/>
                <a:cs typeface="DengXian" charset="-122"/>
              </a:rPr>
              <a:t>CVPR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291" y="2217807"/>
            <a:ext cx="6922769" cy="4334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1" y="2217807"/>
            <a:ext cx="4765040" cy="242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75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哈希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局部敏感哈希</a:t>
            </a:r>
            <a:endParaRPr lang="en-US" dirty="0">
              <a:latin typeface="+mj-ea"/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1220" y="1871253"/>
            <a:ext cx="4831080" cy="337264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134663"/>
            <a:ext cx="5001079" cy="8458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93420" y="5541151"/>
            <a:ext cx="105156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Gurmeet</a:t>
            </a:r>
            <a:r>
              <a:rPr lang="en-US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 Singh, </a:t>
            </a:r>
            <a:r>
              <a:rPr lang="en-US" sz="1600" dirty="0" err="1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Manku</a:t>
            </a:r>
            <a:r>
              <a:rPr lang="en-US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; Jain, Arvind; Das </a:t>
            </a:r>
            <a:r>
              <a:rPr lang="en-US" sz="1600" dirty="0" err="1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Sarma</a:t>
            </a:r>
            <a:r>
              <a:rPr lang="en-US" sz="1600" dirty="0">
                <a:solidFill>
                  <a:srgbClr val="222222"/>
                </a:solidFill>
                <a:latin typeface="DengXian" charset="-122"/>
                <a:ea typeface="DengXian" charset="-122"/>
                <a:cs typeface="DengXian" charset="-122"/>
              </a:rPr>
              <a:t>, Anish (2007), "Detecting near-duplicates for web crawling"</a:t>
            </a:r>
            <a:endParaRPr lang="en-US" sz="16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27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cs typeface="DengXian" charset="-122"/>
              </a:rPr>
              <a:t>SIFT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vs</a:t>
            </a:r>
            <a:r>
              <a:rPr lang="zh-CN" altLang="en-US" dirty="0" smtClean="0">
                <a:latin typeface="+mj-ea"/>
                <a:cs typeface="DengXian" charset="-122"/>
              </a:rPr>
              <a:t> </a:t>
            </a:r>
            <a:r>
              <a:rPr lang="en-US" altLang="zh-CN" dirty="0" smtClean="0">
                <a:latin typeface="+mj-ea"/>
                <a:cs typeface="DengXian" charset="-122"/>
              </a:rPr>
              <a:t>CNN</a:t>
            </a:r>
            <a:endParaRPr lang="en-US" dirty="0">
              <a:latin typeface="+mj-ea"/>
              <a:cs typeface="DengXian" charset="-122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30" y="1646849"/>
            <a:ext cx="9058758" cy="345289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930" y="5124480"/>
            <a:ext cx="9756140" cy="148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2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实际用例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微信拍图</a:t>
            </a:r>
            <a:endParaRPr lang="en-US" dirty="0" smtClean="0"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889" y="2440150"/>
            <a:ext cx="6572129" cy="41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63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实际用例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百度识图，</a:t>
            </a:r>
            <a:r>
              <a:rPr lang="en-US" altLang="zh-CN" dirty="0" smtClean="0">
                <a:latin typeface="+mj-ea"/>
                <a:ea typeface="+mj-ea"/>
              </a:rPr>
              <a:t>2012</a:t>
            </a:r>
            <a:endParaRPr lang="en-US" dirty="0" smtClean="0">
              <a:latin typeface="+mj-ea"/>
              <a:ea typeface="+mj-ea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781" y="2697480"/>
            <a:ext cx="2360992" cy="2937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354" y="2697480"/>
            <a:ext cx="5612130" cy="293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实际用例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Visual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search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at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Pinterest</a:t>
            </a:r>
          </a:p>
          <a:p>
            <a:endParaRPr lang="en-US" dirty="0" smtClean="0">
              <a:latin typeface="+mj-ea"/>
              <a:ea typeface="+mj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6252669"/>
            <a:ext cx="76479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>
                <a:latin typeface="DengXian" charset="-122"/>
                <a:ea typeface="DengXian" charset="-122"/>
                <a:cs typeface="DengXian" charset="-122"/>
              </a:rPr>
              <a:t>Yushi</a:t>
            </a:r>
            <a:r>
              <a:rPr lang="en-US" sz="1600" dirty="0">
                <a:latin typeface="DengXian" charset="-122"/>
                <a:ea typeface="DengXian" charset="-122"/>
                <a:cs typeface="DengXian" charset="-122"/>
              </a:rPr>
              <a:t> Jing1 , David Liu1 , Dmitry Kislyuk1 , Andrew Zhai1 , </a:t>
            </a:r>
            <a:r>
              <a:rPr lang="en-US" sz="1600" dirty="0" err="1">
                <a:latin typeface="DengXian" charset="-122"/>
                <a:ea typeface="DengXian" charset="-122"/>
                <a:cs typeface="DengXian" charset="-122"/>
              </a:rPr>
              <a:t>Jiajing</a:t>
            </a:r>
            <a:r>
              <a:rPr lang="en-US" sz="1600" dirty="0">
                <a:latin typeface="DengXian" charset="-122"/>
                <a:ea typeface="DengXian" charset="-122"/>
                <a:cs typeface="DengXian" charset="-122"/>
              </a:rPr>
              <a:t> Xu1 , Jeff Donahue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371" y="2303429"/>
            <a:ext cx="3756660" cy="38735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184" y="238888"/>
            <a:ext cx="5629911" cy="593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7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实际用例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Visual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discovery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at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Pinterest</a:t>
            </a:r>
          </a:p>
          <a:p>
            <a:endParaRPr lang="en-US" dirty="0" smtClean="0"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555" y="2637434"/>
            <a:ext cx="3806190" cy="34064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100" y="743142"/>
            <a:ext cx="4688840" cy="53007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8200" y="6129558"/>
            <a:ext cx="111175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DengXian" charset="-122"/>
                <a:ea typeface="DengXian" charset="-122"/>
                <a:cs typeface="DengXian" charset="-122"/>
              </a:rPr>
              <a:t>Andrew Zhai1∗ , Dmitry Kislyuk1∗ , </a:t>
            </a:r>
            <a:r>
              <a:rPr lang="en-US" sz="1600" dirty="0" err="1">
                <a:latin typeface="DengXian" charset="-122"/>
                <a:ea typeface="DengXian" charset="-122"/>
                <a:cs typeface="DengXian" charset="-122"/>
              </a:rPr>
              <a:t>Yushi</a:t>
            </a:r>
            <a:r>
              <a:rPr lang="en-US" sz="1600" dirty="0">
                <a:latin typeface="DengXian" charset="-122"/>
                <a:ea typeface="DengXian" charset="-122"/>
                <a:cs typeface="DengXian" charset="-122"/>
              </a:rPr>
              <a:t> Jing1∗ , Michael Feng1 Eric Tzeng12 , Jeff Donahue12 , Yue Li Du1 , Trevor Darrell</a:t>
            </a:r>
          </a:p>
        </p:txBody>
      </p:sp>
    </p:spTree>
    <p:extLst>
      <p:ext uri="{BB962C8B-B14F-4D97-AF65-F5344CB8AC3E}">
        <p14:creationId xmlns:p14="http://schemas.microsoft.com/office/powerpoint/2010/main" val="19516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实际用例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Visual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search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at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eBay</a:t>
            </a:r>
          </a:p>
          <a:p>
            <a:endParaRPr lang="en-US" dirty="0" smtClean="0">
              <a:latin typeface="+mj-ea"/>
              <a:ea typeface="+mj-ea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340" y="2639438"/>
            <a:ext cx="3972560" cy="31898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900" y="293941"/>
            <a:ext cx="7236566" cy="2922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8490" y="3401503"/>
            <a:ext cx="5759450" cy="24277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42340" y="6014780"/>
            <a:ext cx="6891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>
                <a:latin typeface="DengXian" charset="-122"/>
                <a:ea typeface="DengXian" charset="-122"/>
                <a:cs typeface="DengXian" charset="-122"/>
                <a:hlinkClick r:id="rId5"/>
              </a:rPr>
              <a:t>F Yang</a:t>
            </a:r>
            <a:r>
              <a:rPr lang="en-US" dirty="0">
                <a:latin typeface="DengXian" charset="-122"/>
                <a:ea typeface="DengXian" charset="-122"/>
                <a:cs typeface="DengXian" charset="-122"/>
              </a:rPr>
              <a:t>, </a:t>
            </a:r>
            <a:r>
              <a:rPr lang="en-US" u="sng" dirty="0">
                <a:latin typeface="DengXian" charset="-122"/>
                <a:ea typeface="DengXian" charset="-122"/>
                <a:cs typeface="DengXian" charset="-122"/>
                <a:hlinkClick r:id="rId6"/>
              </a:rPr>
              <a:t>A Kale</a:t>
            </a:r>
            <a:r>
              <a:rPr lang="en-US" dirty="0">
                <a:latin typeface="DengXian" charset="-122"/>
                <a:ea typeface="DengXian" charset="-122"/>
                <a:cs typeface="DengXian" charset="-122"/>
              </a:rPr>
              <a:t>, Y </a:t>
            </a:r>
            <a:r>
              <a:rPr lang="en-US" dirty="0" err="1">
                <a:latin typeface="DengXian" charset="-122"/>
                <a:ea typeface="DengXian" charset="-122"/>
                <a:cs typeface="DengXian" charset="-122"/>
              </a:rPr>
              <a:t>Bubnov</a:t>
            </a:r>
            <a:r>
              <a:rPr lang="en-US" dirty="0">
                <a:latin typeface="DengXian" charset="-122"/>
                <a:ea typeface="DengXian" charset="-122"/>
                <a:cs typeface="DengXian" charset="-122"/>
              </a:rPr>
              <a:t>, L Stein, </a:t>
            </a:r>
            <a:r>
              <a:rPr lang="en-US" u="sng" dirty="0">
                <a:latin typeface="DengXian" charset="-122"/>
                <a:ea typeface="DengXian" charset="-122"/>
                <a:cs typeface="DengXian" charset="-122"/>
                <a:hlinkClick r:id="rId7"/>
              </a:rPr>
              <a:t>Q </a:t>
            </a:r>
            <a:r>
              <a:rPr lang="en-US" u="sng" dirty="0" smtClean="0">
                <a:latin typeface="DengXian" charset="-122"/>
                <a:ea typeface="DengXian" charset="-122"/>
                <a:cs typeface="DengXian" charset="-122"/>
                <a:hlinkClick r:id="rId7"/>
              </a:rPr>
              <a:t>Wang</a:t>
            </a:r>
            <a:r>
              <a:rPr lang="zh-CN" altLang="en-US" u="sng" dirty="0" smtClean="0">
                <a:latin typeface="DengXian" charset="-122"/>
                <a:ea typeface="DengXian" charset="-122"/>
                <a:cs typeface="DengXian" charset="-122"/>
              </a:rPr>
              <a:t>，</a:t>
            </a:r>
            <a:r>
              <a:rPr lang="en-US" altLang="zh-CN" u="sng" dirty="0" smtClean="0">
                <a:latin typeface="DengXian" charset="-122"/>
                <a:ea typeface="DengXian" charset="-122"/>
                <a:cs typeface="DengXian" charset="-122"/>
              </a:rPr>
              <a:t>Visual</a:t>
            </a:r>
            <a:r>
              <a:rPr lang="zh-CN" altLang="en-US" u="sng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u="sng" dirty="0" smtClean="0">
                <a:latin typeface="DengXian" charset="-122"/>
                <a:ea typeface="DengXian" charset="-122"/>
                <a:cs typeface="DengXian" charset="-122"/>
              </a:rPr>
              <a:t>search</a:t>
            </a:r>
            <a:r>
              <a:rPr lang="zh-CN" altLang="en-US" u="sng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u="sng" dirty="0" smtClean="0">
                <a:latin typeface="DengXian" charset="-122"/>
                <a:ea typeface="DengXian" charset="-122"/>
                <a:cs typeface="DengXian" charset="-122"/>
              </a:rPr>
              <a:t>at</a:t>
            </a:r>
            <a:r>
              <a:rPr lang="zh-CN" altLang="en-US" u="sng" dirty="0" smtClean="0">
                <a:latin typeface="DengXian" charset="-122"/>
                <a:ea typeface="DengXian" charset="-122"/>
                <a:cs typeface="DengXian" charset="-122"/>
              </a:rPr>
              <a:t> </a:t>
            </a:r>
            <a:r>
              <a:rPr lang="en-US" altLang="zh-CN" u="sng" dirty="0" smtClean="0">
                <a:latin typeface="DengXian" charset="-122"/>
                <a:ea typeface="DengXian" charset="-122"/>
                <a:cs typeface="DengXian" charset="-122"/>
              </a:rPr>
              <a:t>eBay</a:t>
            </a:r>
            <a:endParaRPr lang="en-US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1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</a:rPr>
              <a:t>Instance</a:t>
            </a:r>
            <a:r>
              <a:rPr lang="zh-CN" altLang="en-US" dirty="0" smtClean="0">
                <a:latin typeface="+mj-ea"/>
              </a:rPr>
              <a:t>检索趋势</a:t>
            </a:r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3130"/>
            <a:ext cx="10324099" cy="364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3910" y="2525395"/>
            <a:ext cx="10515600" cy="1325563"/>
          </a:xfrm>
        </p:spPr>
        <p:txBody>
          <a:bodyPr/>
          <a:lstStyle/>
          <a:p>
            <a:pPr algn="ctr"/>
            <a:r>
              <a:rPr lang="zh-CN" altLang="en-US" dirty="0" smtClean="0">
                <a:latin typeface="+mj-ea"/>
                <a:cs typeface="DengXian" charset="-122"/>
              </a:rPr>
              <a:t>完</a:t>
            </a:r>
            <a:endParaRPr lang="en-US" dirty="0">
              <a:latin typeface="+mj-ea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05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</a:rPr>
              <a:t>手工特征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局部特征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Sift</a:t>
            </a: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Surf</a:t>
            </a: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Orb</a:t>
            </a: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Akaze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全局特征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Gist</a:t>
            </a:r>
            <a:endParaRPr lang="en-US" altLang="zh-CN" dirty="0" smtClean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280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j-ea"/>
              </a:rPr>
              <a:t>L</a:t>
            </a:r>
            <a:r>
              <a:rPr lang="en-US" altLang="zh-CN" dirty="0" smtClean="0">
                <a:latin typeface="+mj-ea"/>
              </a:rPr>
              <a:t>ocal</a:t>
            </a:r>
            <a:r>
              <a:rPr lang="zh-CN" altLang="en-US" dirty="0" smtClean="0">
                <a:latin typeface="+mj-ea"/>
              </a:rPr>
              <a:t> </a:t>
            </a:r>
            <a:r>
              <a:rPr lang="en-US" altLang="zh-CN" dirty="0" smtClean="0">
                <a:latin typeface="+mj-ea"/>
              </a:rPr>
              <a:t>feature</a:t>
            </a:r>
            <a:r>
              <a:rPr lang="zh-CN" altLang="en-US" dirty="0" smtClean="0">
                <a:latin typeface="+mj-ea"/>
              </a:rPr>
              <a:t> </a:t>
            </a:r>
            <a:r>
              <a:rPr lang="en-US" altLang="zh-CN" dirty="0" smtClean="0">
                <a:latin typeface="+mj-ea"/>
              </a:rPr>
              <a:t>trends</a:t>
            </a:r>
            <a:endParaRPr lang="en-US" altLang="zh-CN" dirty="0" smtClean="0">
              <a:latin typeface="+mj-ea"/>
              <a:ea typeface="+mj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845" y="1911286"/>
            <a:ext cx="7052310" cy="423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1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手工局部特征的优势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对于几何还原的需求，仍然不可替代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能够满足实时应用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不需要因为新应用而重新</a:t>
            </a:r>
            <a:r>
              <a:rPr lang="zh-CN" altLang="en-US" dirty="0" smtClean="0">
                <a:latin typeface="+mj-ea"/>
                <a:ea typeface="+mj-ea"/>
              </a:rPr>
              <a:t>训练</a:t>
            </a:r>
            <a:r>
              <a:rPr lang="zh-CN" altLang="en-US" dirty="0" smtClean="0">
                <a:latin typeface="+mj-ea"/>
                <a:ea typeface="+mj-ea"/>
              </a:rPr>
              <a:t>特征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794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二进制特征 </a:t>
            </a:r>
            <a:r>
              <a:rPr lang="en-US" altLang="zh-CN" dirty="0" smtClean="0">
                <a:latin typeface="+mj-ea"/>
                <a:ea typeface="+mj-ea"/>
              </a:rPr>
              <a:t>vs</a:t>
            </a:r>
            <a:r>
              <a:rPr lang="zh-CN" altLang="en-US" dirty="0" smtClean="0">
                <a:latin typeface="+mj-ea"/>
                <a:ea typeface="+mj-ea"/>
              </a:rPr>
              <a:t> 实数特征</a:t>
            </a: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ea typeface="+mj-ea"/>
              </a:rPr>
              <a:t>存储更高效，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smtClean="0">
                <a:latin typeface="+mj-ea"/>
                <a:ea typeface="+mj-ea"/>
              </a:rPr>
              <a:t>Sift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 smtClean="0">
                <a:latin typeface="+mj-ea"/>
                <a:ea typeface="+mj-ea"/>
              </a:rPr>
              <a:t>floating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 smtClean="0">
                <a:latin typeface="+mj-ea"/>
                <a:ea typeface="+mj-ea"/>
              </a:rPr>
              <a:t>32x128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=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4096bit</a:t>
            </a: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Akaze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 smtClean="0">
                <a:latin typeface="+mj-ea"/>
                <a:ea typeface="+mj-ea"/>
              </a:rPr>
              <a:t>binary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 smtClean="0">
                <a:latin typeface="+mj-ea"/>
                <a:ea typeface="+mj-ea"/>
              </a:rPr>
              <a:t>486bit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 smtClean="0">
                <a:latin typeface="+mj-ea"/>
                <a:ea typeface="+mj-ea"/>
              </a:rPr>
              <a:t>10x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endParaRPr lang="en-US" altLang="zh-CN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+mj-ea"/>
                <a:ea typeface="+mj-ea"/>
              </a:rPr>
              <a:t>匹配速度更快，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r>
              <a:rPr lang="en-US" altLang="zh-CN" dirty="0" err="1" smtClean="0">
                <a:latin typeface="+mj-ea"/>
                <a:ea typeface="+mj-ea"/>
              </a:rPr>
              <a:t>Eucliead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distance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vs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Hamming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distance</a:t>
            </a:r>
            <a:r>
              <a:rPr lang="zh-CN" altLang="en-US" dirty="0" smtClean="0">
                <a:latin typeface="+mj-ea"/>
                <a:ea typeface="+mj-ea"/>
              </a:rPr>
              <a:t>，</a:t>
            </a:r>
            <a:r>
              <a:rPr lang="en-US" altLang="zh-CN" dirty="0" smtClean="0">
                <a:latin typeface="+mj-ea"/>
                <a:ea typeface="+mj-ea"/>
              </a:rPr>
              <a:t>10x~100x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2447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+mj-ea"/>
                <a:cs typeface="DengXian" charset="-122"/>
              </a:rPr>
              <a:t>特征编码</a:t>
            </a:r>
            <a:endParaRPr lang="en-US" dirty="0">
              <a:latin typeface="+mj-ea"/>
              <a:cs typeface="DengXian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latin typeface="+mj-ea"/>
                <a:ea typeface="+mj-ea"/>
              </a:rPr>
              <a:t>BO</a:t>
            </a:r>
            <a:r>
              <a:rPr lang="en-US" altLang="zh-CN" dirty="0" smtClean="0">
                <a:latin typeface="+mj-ea"/>
                <a:ea typeface="+mj-ea"/>
              </a:rPr>
              <a:t>W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VLAD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>
                <a:latin typeface="+mj-ea"/>
                <a:ea typeface="+mj-ea"/>
              </a:rPr>
              <a:t>(Vector of </a:t>
            </a:r>
            <a:r>
              <a:rPr lang="en-US" altLang="zh-CN" dirty="0" smtClean="0">
                <a:latin typeface="+mj-ea"/>
                <a:ea typeface="+mj-ea"/>
              </a:rPr>
              <a:t>Locally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Aggregated </a:t>
            </a:r>
            <a:r>
              <a:rPr lang="en-US" altLang="zh-CN" dirty="0">
                <a:latin typeface="+mj-ea"/>
                <a:ea typeface="+mj-ea"/>
              </a:rPr>
              <a:t>Descriptors )</a:t>
            </a:r>
            <a:endParaRPr lang="en-US" altLang="zh-CN" dirty="0" smtClean="0">
              <a:latin typeface="+mj-ea"/>
              <a:ea typeface="+mj-ea"/>
            </a:endParaRPr>
          </a:p>
          <a:p>
            <a:endParaRPr lang="en-US" dirty="0">
              <a:latin typeface="+mj-ea"/>
              <a:ea typeface="+mj-ea"/>
            </a:endParaRPr>
          </a:p>
          <a:p>
            <a:r>
              <a:rPr lang="en-US" altLang="zh-CN" dirty="0" smtClean="0">
                <a:latin typeface="+mj-ea"/>
                <a:ea typeface="+mj-ea"/>
              </a:rPr>
              <a:t>Fisher</a:t>
            </a:r>
            <a:r>
              <a:rPr lang="zh-CN" altLang="en-US" dirty="0" smtClean="0">
                <a:latin typeface="+mj-ea"/>
                <a:ea typeface="+mj-ea"/>
              </a:rPr>
              <a:t> </a:t>
            </a:r>
            <a:r>
              <a:rPr lang="en-US" altLang="zh-CN" dirty="0" smtClean="0">
                <a:latin typeface="+mj-ea"/>
                <a:ea typeface="+mj-ea"/>
              </a:rPr>
              <a:t>Vector</a:t>
            </a:r>
            <a:endParaRPr 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228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2724</TotalTime>
  <Words>847</Words>
  <Application>Microsoft Macintosh PowerPoint</Application>
  <PresentationFormat>Widescreen</PresentationFormat>
  <Paragraphs>144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Calibri</vt:lpstr>
      <vt:lpstr>Calibri Light</vt:lpstr>
      <vt:lpstr>DengXian</vt:lpstr>
      <vt:lpstr>DengXian Light</vt:lpstr>
      <vt:lpstr>Arial</vt:lpstr>
      <vt:lpstr>Office Theme</vt:lpstr>
      <vt:lpstr>基于内容的图像检索综述</vt:lpstr>
      <vt:lpstr>Review</vt:lpstr>
      <vt:lpstr>图像检索流程</vt:lpstr>
      <vt:lpstr>Instance检索趋势</vt:lpstr>
      <vt:lpstr>手工特征</vt:lpstr>
      <vt:lpstr>Local feature trends</vt:lpstr>
      <vt:lpstr>手工局部特征的优势</vt:lpstr>
      <vt:lpstr>二进制特征 vs 实数特征</vt:lpstr>
      <vt:lpstr>特征编码</vt:lpstr>
      <vt:lpstr>BOW</vt:lpstr>
      <vt:lpstr>BOW</vt:lpstr>
      <vt:lpstr>VLAD</vt:lpstr>
      <vt:lpstr>VLAD</vt:lpstr>
      <vt:lpstr>Fisher Vector</vt:lpstr>
      <vt:lpstr>Fisher Vector</vt:lpstr>
      <vt:lpstr>Fisher Vector</vt:lpstr>
      <vt:lpstr>Fisher Vector</vt:lpstr>
      <vt:lpstr>Fisher Vector</vt:lpstr>
      <vt:lpstr>基于CNN的特征</vt:lpstr>
      <vt:lpstr>基于CNN的特征</vt:lpstr>
      <vt:lpstr>基于CNN的特征</vt:lpstr>
      <vt:lpstr>基于CNN的特征</vt:lpstr>
      <vt:lpstr>基于CNN的特征</vt:lpstr>
      <vt:lpstr>基于CNN的特征</vt:lpstr>
      <vt:lpstr>基于CNN的特征</vt:lpstr>
      <vt:lpstr>基于CNN的特征</vt:lpstr>
      <vt:lpstr>特征检索</vt:lpstr>
      <vt:lpstr>基于树结构的检索</vt:lpstr>
      <vt:lpstr>Product quantization（乘积量化）</vt:lpstr>
      <vt:lpstr>Product quantization</vt:lpstr>
      <vt:lpstr>IVFADC</vt:lpstr>
      <vt:lpstr>Optimized Product quanization</vt:lpstr>
      <vt:lpstr>哈希</vt:lpstr>
      <vt:lpstr>SIFT vs CNN</vt:lpstr>
      <vt:lpstr>实际用例</vt:lpstr>
      <vt:lpstr>实际用例</vt:lpstr>
      <vt:lpstr>实际用例</vt:lpstr>
      <vt:lpstr>实际用例</vt:lpstr>
      <vt:lpstr>实际用例</vt:lpstr>
      <vt:lpstr>完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图像检索综述</dc:title>
  <dc:creator>Zhenlei Yan</dc:creator>
  <cp:lastModifiedBy>Zhenlei Yan</cp:lastModifiedBy>
  <cp:revision>432</cp:revision>
  <dcterms:created xsi:type="dcterms:W3CDTF">2017-12-14T02:37:07Z</dcterms:created>
  <dcterms:modified xsi:type="dcterms:W3CDTF">2017-12-16T09:18:41Z</dcterms:modified>
</cp:coreProperties>
</file>